
<file path=[Content_Types].xml><?xml version="1.0" encoding="utf-8"?>
<Types xmlns="http://schemas.openxmlformats.org/package/2006/content-types">
  <Override PartName="/_rels/.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19.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3.png" ContentType="image/png"/>
  <Override PartName="/ppt/media/image12.png" ContentType="image/png"/>
  <Override PartName="/ppt/media/image11.png" ContentType="image/png"/>
  <Override PartName="/ppt/media/image4.png" ContentType="image/png"/>
  <Override PartName="/ppt/media/image3.png" ContentType="image/png"/>
  <Override PartName="/ppt/media/image2.png" ContentType="image/png"/>
  <Override PartName="/ppt/media/image1.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9.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33" name="PlaceHolder 2"/>
          <p:cNvSpPr>
            <a:spLocks noGrp="1"/>
          </p:cNvSpPr>
          <p:nvPr>
            <p:ph type="body"/>
          </p:nvPr>
        </p:nvSpPr>
        <p:spPr>
          <a:xfrm>
            <a:off x="1103400" y="205308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4" name="PlaceHolder 3"/>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36"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7"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8"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9" name="PlaceHolder 5"/>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41"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42" name="PlaceHolder 3"/>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pic>
        <p:nvPicPr>
          <p:cNvPr id="43" name="" descr=""/>
          <p:cNvPicPr/>
          <p:nvPr/>
        </p:nvPicPr>
        <p:blipFill>
          <a:blip r:embed="rId2"/>
          <a:stretch/>
        </p:blipFill>
        <p:spPr>
          <a:xfrm>
            <a:off x="2947320" y="2052720"/>
            <a:ext cx="5257800" cy="4195080"/>
          </a:xfrm>
          <a:prstGeom prst="rect">
            <a:avLst/>
          </a:prstGeom>
          <a:ln>
            <a:noFill/>
          </a:ln>
        </p:spPr>
      </p:pic>
      <p:pic>
        <p:nvPicPr>
          <p:cNvPr id="44" name="" descr=""/>
          <p:cNvPicPr/>
          <p:nvPr/>
        </p:nvPicPr>
        <p:blipFill>
          <a:blip r:embed="rId3"/>
          <a:stretch/>
        </p:blipFill>
        <p:spPr>
          <a:xfrm>
            <a:off x="2947320" y="2052720"/>
            <a:ext cx="5257800" cy="41950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57"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59"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61"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2" name="PlaceHolder 3"/>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66"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7" name="PlaceHolder 3"/>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68" name="PlaceHolder 4"/>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2" name="PlaceHolder 2"/>
          <p:cNvSpPr>
            <a:spLocks noGrp="1"/>
          </p:cNvSpPr>
          <p:nvPr>
            <p:ph type="subTitle"/>
          </p:nvPr>
        </p:nvSpPr>
        <p:spPr>
          <a:xfrm>
            <a:off x="1103400" y="2053080"/>
            <a:ext cx="8946360" cy="419508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0"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1"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2"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4"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5"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6" name="PlaceHolder 4"/>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78" name="PlaceHolder 2"/>
          <p:cNvSpPr>
            <a:spLocks noGrp="1"/>
          </p:cNvSpPr>
          <p:nvPr>
            <p:ph type="body"/>
          </p:nvPr>
        </p:nvSpPr>
        <p:spPr>
          <a:xfrm>
            <a:off x="1103400" y="205308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79" name="PlaceHolder 3"/>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81"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2"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3"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4" name="PlaceHolder 5"/>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86"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87" name="PlaceHolder 3"/>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pic>
        <p:nvPicPr>
          <p:cNvPr id="88" name="" descr=""/>
          <p:cNvPicPr/>
          <p:nvPr/>
        </p:nvPicPr>
        <p:blipFill>
          <a:blip r:embed="rId2"/>
          <a:stretch/>
        </p:blipFill>
        <p:spPr>
          <a:xfrm>
            <a:off x="2947320" y="2052720"/>
            <a:ext cx="5257800" cy="4195080"/>
          </a:xfrm>
          <a:prstGeom prst="rect">
            <a:avLst/>
          </a:prstGeom>
          <a:ln>
            <a:noFill/>
          </a:ln>
        </p:spPr>
      </p:pic>
      <p:pic>
        <p:nvPicPr>
          <p:cNvPr id="89" name="" descr=""/>
          <p:cNvPicPr/>
          <p:nvPr/>
        </p:nvPicPr>
        <p:blipFill>
          <a:blip r:embed="rId3"/>
          <a:stretch/>
        </p:blipFill>
        <p:spPr>
          <a:xfrm>
            <a:off x="2947320" y="2052720"/>
            <a:ext cx="5257800" cy="41950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4" name="PlaceHolder 2"/>
          <p:cNvSpPr>
            <a:spLocks noGrp="1"/>
          </p:cNvSpPr>
          <p:nvPr>
            <p:ph type="body"/>
          </p:nvPr>
        </p:nvSpPr>
        <p:spPr>
          <a:xfrm>
            <a:off x="1103400" y="2053080"/>
            <a:ext cx="894636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16"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17" name="PlaceHolder 3"/>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646200" y="452880"/>
            <a:ext cx="9404280" cy="6491160"/>
          </a:xfrm>
          <a:prstGeom prst="rect">
            <a:avLst/>
          </a:prstGeom>
        </p:spPr>
        <p:txBody>
          <a:bodyPr lIns="0" rIns="0" tIns="0" bIns="0" anchor="ctr"/>
          <a:p>
            <a:pPr algn="ctr"/>
            <a:endParaRPr b="0" lang="en-IN"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1"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2" name="PlaceHolder 3"/>
          <p:cNvSpPr>
            <a:spLocks noGrp="1"/>
          </p:cNvSpPr>
          <p:nvPr>
            <p:ph type="body"/>
          </p:nvPr>
        </p:nvSpPr>
        <p:spPr>
          <a:xfrm>
            <a:off x="110340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3" name="PlaceHolder 4"/>
          <p:cNvSpPr>
            <a:spLocks noGrp="1"/>
          </p:cNvSpPr>
          <p:nvPr>
            <p:ph type="body"/>
          </p:nvPr>
        </p:nvSpPr>
        <p:spPr>
          <a:xfrm>
            <a:off x="568764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5" name="PlaceHolder 2"/>
          <p:cNvSpPr>
            <a:spLocks noGrp="1"/>
          </p:cNvSpPr>
          <p:nvPr>
            <p:ph type="body"/>
          </p:nvPr>
        </p:nvSpPr>
        <p:spPr>
          <a:xfrm>
            <a:off x="1103400" y="2053080"/>
            <a:ext cx="4365720" cy="41950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6"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27" name="PlaceHolder 4"/>
          <p:cNvSpPr>
            <a:spLocks noGrp="1"/>
          </p:cNvSpPr>
          <p:nvPr>
            <p:ph type="body"/>
          </p:nvPr>
        </p:nvSpPr>
        <p:spPr>
          <a:xfrm>
            <a:off x="5687640" y="424440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46200" y="452880"/>
            <a:ext cx="9404280" cy="1400040"/>
          </a:xfrm>
          <a:prstGeom prst="rect">
            <a:avLst/>
          </a:prstGeom>
        </p:spPr>
        <p:txBody>
          <a:bodyPr lIns="0" rIns="0" tIns="0" bIns="0" anchor="ctr"/>
          <a:p>
            <a:endParaRPr b="0" lang="en-US" sz="1800" spc="-1" strike="noStrike">
              <a:solidFill>
                <a:srgbClr val="ffffff"/>
              </a:solidFill>
              <a:uFill>
                <a:solidFill>
                  <a:srgbClr val="ffffff"/>
                </a:solidFill>
              </a:uFill>
              <a:latin typeface="Century Gothic"/>
            </a:endParaRPr>
          </a:p>
        </p:txBody>
      </p:sp>
      <p:sp>
        <p:nvSpPr>
          <p:cNvPr id="29" name="PlaceHolder 2"/>
          <p:cNvSpPr>
            <a:spLocks noGrp="1"/>
          </p:cNvSpPr>
          <p:nvPr>
            <p:ph type="body"/>
          </p:nvPr>
        </p:nvSpPr>
        <p:spPr>
          <a:xfrm>
            <a:off x="110340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0" name="PlaceHolder 3"/>
          <p:cNvSpPr>
            <a:spLocks noGrp="1"/>
          </p:cNvSpPr>
          <p:nvPr>
            <p:ph type="body"/>
          </p:nvPr>
        </p:nvSpPr>
        <p:spPr>
          <a:xfrm>
            <a:off x="5687640" y="2053080"/>
            <a:ext cx="436572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
        <p:nvSpPr>
          <p:cNvPr id="31" name="PlaceHolder 4"/>
          <p:cNvSpPr>
            <a:spLocks noGrp="1"/>
          </p:cNvSpPr>
          <p:nvPr>
            <p:ph type="body"/>
          </p:nvPr>
        </p:nvSpPr>
        <p:spPr>
          <a:xfrm>
            <a:off x="1103400" y="4244400"/>
            <a:ext cx="8946360" cy="2000880"/>
          </a:xfrm>
          <a:prstGeom prst="rect">
            <a:avLst/>
          </a:prstGeom>
        </p:spPr>
        <p:txBody>
          <a:bodyPr lIns="0" rIns="0" tIns="0" bIns="0"/>
          <a:p>
            <a:endParaRPr b="0" lang="en-US" sz="2000" spc="-1" strike="noStrike">
              <a:solidFill>
                <a:srgbClr val="ffffff"/>
              </a:solidFill>
              <a:uFill>
                <a:solidFill>
                  <a:srgbClr val="ffffff"/>
                </a:solidFill>
              </a:u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680" cy="4187880"/>
          </a:xfrm>
          <a:prstGeom prst="rect">
            <a:avLst/>
          </a:prstGeom>
          <a:ln>
            <a:noFill/>
          </a:ln>
        </p:spPr>
      </p:pic>
      <p:pic>
        <p:nvPicPr>
          <p:cNvPr id="1" name="Picture 6" descr=""/>
          <p:cNvPicPr/>
          <p:nvPr/>
        </p:nvPicPr>
        <p:blipFill>
          <a:blip r:embed="rId4"/>
          <a:srcRect l="35647" t="0" r="0" b="0"/>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3080" cy="1141200"/>
          </a:xfrm>
          <a:prstGeom prst="rect">
            <a:avLst/>
          </a:prstGeom>
          <a:ln>
            <a:noFill/>
          </a:ln>
        </p:spPr>
      </p:pic>
      <p:pic>
        <p:nvPicPr>
          <p:cNvPr id="4" name="Picture 9" descr=""/>
          <p:cNvPicPr/>
          <p:nvPr/>
        </p:nvPicPr>
        <p:blipFill>
          <a:blip r:embed="rId6"/>
          <a:srcRect l="0" t="0" r="0" b="23333"/>
          <a:stretch/>
        </p:blipFill>
        <p:spPr>
          <a:xfrm>
            <a:off x="8605800" y="6095880"/>
            <a:ext cx="993240" cy="761760"/>
          </a:xfrm>
          <a:prstGeom prst="rect">
            <a:avLst/>
          </a:prstGeom>
          <a:ln>
            <a:noFill/>
          </a:ln>
        </p:spPr>
      </p:pic>
      <p:sp>
        <p:nvSpPr>
          <p:cNvPr id="5"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1154880" y="1447920"/>
            <a:ext cx="8825400" cy="3329280"/>
          </a:xfrm>
          <a:prstGeom prst="rect">
            <a:avLst/>
          </a:prstGeom>
        </p:spPr>
        <p:txBody>
          <a:bodyPr anchor="b"/>
          <a:p>
            <a:pPr>
              <a:lnSpc>
                <a:spcPct val="100000"/>
              </a:lnSpc>
            </a:pPr>
            <a:r>
              <a:rPr b="0" lang="en-US" sz="7200" spc="-1" strike="noStrike">
                <a:solidFill>
                  <a:srgbClr val="ebebeb"/>
                </a:solidFill>
                <a:uFill>
                  <a:solidFill>
                    <a:srgbClr val="ffffff"/>
                  </a:solidFill>
                </a:uFill>
                <a:latin typeface="Century Gothic"/>
              </a:rPr>
              <a:t>Clic</a:t>
            </a:r>
            <a:r>
              <a:rPr b="0" lang="en-US" sz="7200" spc="-1" strike="noStrike">
                <a:solidFill>
                  <a:srgbClr val="ebebeb"/>
                </a:solidFill>
                <a:uFill>
                  <a:solidFill>
                    <a:srgbClr val="ffffff"/>
                  </a:solidFill>
                </a:uFill>
                <a:latin typeface="Century Gothic"/>
              </a:rPr>
              <a:t>k </a:t>
            </a:r>
            <a:r>
              <a:rPr b="0" lang="en-US" sz="7200" spc="-1" strike="noStrike">
                <a:solidFill>
                  <a:srgbClr val="ebebeb"/>
                </a:solidFill>
                <a:uFill>
                  <a:solidFill>
                    <a:srgbClr val="ffffff"/>
                  </a:solidFill>
                </a:uFill>
                <a:latin typeface="Century Gothic"/>
              </a:rPr>
              <a:t>to </a:t>
            </a:r>
            <a:r>
              <a:rPr b="0" lang="en-US" sz="7200" spc="-1" strike="noStrike">
                <a:solidFill>
                  <a:srgbClr val="ebebeb"/>
                </a:solidFill>
                <a:uFill>
                  <a:solidFill>
                    <a:srgbClr val="ffffff"/>
                  </a:solidFill>
                </a:uFill>
                <a:latin typeface="Century Gothic"/>
              </a:rPr>
              <a:t>edi</a:t>
            </a:r>
            <a:r>
              <a:rPr b="0" lang="en-US" sz="7200" spc="-1" strike="noStrike">
                <a:solidFill>
                  <a:srgbClr val="ebebeb"/>
                </a:solidFill>
                <a:uFill>
                  <a:solidFill>
                    <a:srgbClr val="ffffff"/>
                  </a:solidFill>
                </a:uFill>
                <a:latin typeface="Century Gothic"/>
              </a:rPr>
              <a:t>t </a:t>
            </a:r>
            <a:r>
              <a:rPr b="0" lang="en-US" sz="7200" spc="-1" strike="noStrike">
                <a:solidFill>
                  <a:srgbClr val="ebebeb"/>
                </a:solidFill>
                <a:uFill>
                  <a:solidFill>
                    <a:srgbClr val="ffffff"/>
                  </a:solidFill>
                </a:uFill>
                <a:latin typeface="Century Gothic"/>
              </a:rPr>
              <a:t>Ma</a:t>
            </a:r>
            <a:r>
              <a:rPr b="0" lang="en-US" sz="7200" spc="-1" strike="noStrike">
                <a:solidFill>
                  <a:srgbClr val="ebebeb"/>
                </a:solidFill>
                <a:uFill>
                  <a:solidFill>
                    <a:srgbClr val="ffffff"/>
                  </a:solidFill>
                </a:uFill>
                <a:latin typeface="Century Gothic"/>
              </a:rPr>
              <a:t>ste</a:t>
            </a:r>
            <a:r>
              <a:rPr b="0" lang="en-US" sz="7200" spc="-1" strike="noStrike">
                <a:solidFill>
                  <a:srgbClr val="ebebeb"/>
                </a:solidFill>
                <a:uFill>
                  <a:solidFill>
                    <a:srgbClr val="ffffff"/>
                  </a:solidFill>
                </a:uFill>
                <a:latin typeface="Century Gothic"/>
              </a:rPr>
              <a:t>r </a:t>
            </a:r>
            <a:r>
              <a:rPr b="0" lang="en-US" sz="7200" spc="-1" strike="noStrike">
                <a:solidFill>
                  <a:srgbClr val="ebebeb"/>
                </a:solidFill>
                <a:uFill>
                  <a:solidFill>
                    <a:srgbClr val="ffffff"/>
                  </a:solidFill>
                </a:uFill>
                <a:latin typeface="Century Gothic"/>
              </a:rPr>
              <a:t>titl</a:t>
            </a:r>
            <a:r>
              <a:rPr b="0" lang="en-US" sz="7200" spc="-1" strike="noStrike">
                <a:solidFill>
                  <a:srgbClr val="ebebeb"/>
                </a:solidFill>
                <a:uFill>
                  <a:solidFill>
                    <a:srgbClr val="ffffff"/>
                  </a:solidFill>
                </a:uFill>
                <a:latin typeface="Century Gothic"/>
              </a:rPr>
              <a:t>e </a:t>
            </a:r>
            <a:r>
              <a:rPr b="0" lang="en-US" sz="7200" spc="-1" strike="noStrike">
                <a:solidFill>
                  <a:srgbClr val="ebebeb"/>
                </a:solidFill>
                <a:uFill>
                  <a:solidFill>
                    <a:srgbClr val="ffffff"/>
                  </a:solidFill>
                </a:uFill>
                <a:latin typeface="Century Gothic"/>
              </a:rPr>
              <a:t>styl</a:t>
            </a:r>
            <a:r>
              <a:rPr b="0" lang="en-US" sz="7200" spc="-1" strike="noStrike">
                <a:solidFill>
                  <a:srgbClr val="ebebeb"/>
                </a:solidFill>
                <a:uFill>
                  <a:solidFill>
                    <a:srgbClr val="ffffff"/>
                  </a:solidFill>
                </a:uFill>
                <a:latin typeface="Century Gothic"/>
              </a:rPr>
              <a:t>e</a:t>
            </a:r>
            <a:endParaRPr b="0" lang="en-US" sz="1800" spc="-1" strike="noStrike">
              <a:solidFill>
                <a:srgbClr val="ffffff"/>
              </a:solidFill>
              <a:uFill>
                <a:solidFill>
                  <a:srgbClr val="ffffff"/>
                </a:solidFill>
              </a:uFill>
              <a:latin typeface="Century Gothic"/>
            </a:endParaRPr>
          </a:p>
        </p:txBody>
      </p:sp>
      <p:sp>
        <p:nvSpPr>
          <p:cNvPr id="7" name="PlaceHolder 4"/>
          <p:cNvSpPr>
            <a:spLocks noGrp="1"/>
          </p:cNvSpPr>
          <p:nvPr>
            <p:ph type="dt"/>
          </p:nvPr>
        </p:nvSpPr>
        <p:spPr>
          <a:xfrm rot="5400000">
            <a:off x="10155600" y="1790640"/>
            <a:ext cx="990360" cy="304560"/>
          </a:xfrm>
          <a:prstGeom prst="rect">
            <a:avLst/>
          </a:prstGeom>
        </p:spPr>
        <p:txBody>
          <a:bodyPr/>
          <a:p>
            <a:pPr>
              <a:lnSpc>
                <a:spcPct val="100000"/>
              </a:lnSpc>
            </a:pPr>
            <a:r>
              <a:rPr b="0" lang="en-IN" sz="1100" spc="-1" strike="noStrike">
                <a:solidFill>
                  <a:srgbClr val="ffffff"/>
                </a:solidFill>
                <a:uFill>
                  <a:solidFill>
                    <a:srgbClr val="ffffff"/>
                  </a:solidFill>
                </a:uFill>
                <a:latin typeface="Century Gothic"/>
              </a:rPr>
              <a:t>05/04/18</a:t>
            </a:r>
            <a:endParaRPr b="0" lang="en-IN" sz="1400" spc="-1" strike="noStrike">
              <a:solidFill>
                <a:srgbClr val="000000"/>
              </a:solidFill>
              <a:uFill>
                <a:solidFill>
                  <a:srgbClr val="ffffff"/>
                </a:solidFill>
              </a:uFill>
              <a:latin typeface="Times New Roman"/>
            </a:endParaRPr>
          </a:p>
        </p:txBody>
      </p:sp>
      <p:sp>
        <p:nvSpPr>
          <p:cNvPr id="8" name="PlaceHolder 5"/>
          <p:cNvSpPr>
            <a:spLocks noGrp="1"/>
          </p:cNvSpPr>
          <p:nvPr>
            <p:ph type="ftr"/>
          </p:nvPr>
        </p:nvSpPr>
        <p:spPr>
          <a:xfrm rot="5400000">
            <a:off x="8951760" y="3225240"/>
            <a:ext cx="3859560" cy="304560"/>
          </a:xfrm>
          <a:prstGeom prst="rect">
            <a:avLst/>
          </a:prstGeom>
        </p:spPr>
        <p:txBody>
          <a:bodyPr anchor="b"/>
          <a:p>
            <a:endParaRPr b="0" lang="en-IN" sz="2400" spc="-1" strike="noStrike">
              <a:solidFill>
                <a:srgbClr val="000000"/>
              </a:solidFill>
              <a:uFill>
                <a:solidFill>
                  <a:srgbClr val="ffffff"/>
                </a:solidFill>
              </a:uFill>
              <a:latin typeface="Times New Roman"/>
            </a:endParaRPr>
          </a:p>
        </p:txBody>
      </p:sp>
      <p:sp>
        <p:nvSpPr>
          <p:cNvPr id="9" name="PlaceHolder 6"/>
          <p:cNvSpPr>
            <a:spLocks noGrp="1"/>
          </p:cNvSpPr>
          <p:nvPr>
            <p:ph type="sldNum"/>
          </p:nvPr>
        </p:nvSpPr>
        <p:spPr>
          <a:xfrm>
            <a:off x="10352520" y="295560"/>
            <a:ext cx="837720" cy="767160"/>
          </a:xfrm>
          <a:prstGeom prst="rect">
            <a:avLst/>
          </a:prstGeom>
        </p:spPr>
        <p:txBody>
          <a:bodyPr anchor="b"/>
          <a:p>
            <a:pPr algn="ctr">
              <a:lnSpc>
                <a:spcPct val="100000"/>
              </a:lnSpc>
            </a:pPr>
            <a:fld id="{B7C9BF7E-C186-447D-9404-DFE0AD6A58BA}" type="slidenum">
              <a:rPr b="0" lang="en-IN" sz="2800" spc="-1" strike="noStrike">
                <a:solidFill>
                  <a:srgbClr val="ffffff"/>
                </a:solidFill>
                <a:uFill>
                  <a:solidFill>
                    <a:srgbClr val="ffffff"/>
                  </a:solidFill>
                </a:uFill>
                <a:latin typeface="Century Gothic"/>
              </a:rPr>
              <a:t>&lt;number&gt;</a:t>
            </a:fld>
            <a:endParaRPr b="0" lang="en-IN" sz="1400" spc="-1" strike="noStrike">
              <a:solidFill>
                <a:srgbClr val="000000"/>
              </a:solidFill>
              <a:uFill>
                <a:solidFill>
                  <a:srgbClr val="ffffff"/>
                </a:solidFill>
              </a:uFill>
              <a:latin typeface="Times New Roman"/>
            </a:endParaRPr>
          </a:p>
        </p:txBody>
      </p:sp>
      <p:sp>
        <p:nvSpPr>
          <p:cNvPr id="10" name="PlaceHolder 7"/>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Click to edit the outline text format</a:t>
            </a:r>
            <a:endParaRPr b="0" lang="en-US" sz="2000" spc="-1" strike="noStrike">
              <a:solidFill>
                <a:srgbClr val="ffffff"/>
              </a:solidFill>
              <a:uFill>
                <a:solidFill>
                  <a:srgbClr val="ffffff"/>
                </a:solidFill>
              </a:uFill>
              <a:latin typeface="Century Gothic"/>
            </a:endParaRPr>
          </a:p>
          <a:p>
            <a:pPr lvl="1" marL="864000" indent="-324000">
              <a:buClr>
                <a:srgbClr val="000000"/>
              </a:buClr>
              <a:buSzPct val="75000"/>
              <a:buFont typeface="Symbol" charset="2"/>
              <a:buChar char=""/>
            </a:pPr>
            <a:r>
              <a:rPr b="0" lang="en-US" sz="1600" spc="-1" strike="noStrike">
                <a:solidFill>
                  <a:srgbClr val="ffffff"/>
                </a:solidFill>
                <a:uFill>
                  <a:solidFill>
                    <a:srgbClr val="ffffff"/>
                  </a:solidFill>
                </a:uFill>
                <a:latin typeface="Century Gothic"/>
              </a:rPr>
              <a:t>Second Outline Level</a:t>
            </a:r>
            <a:endParaRPr b="0" lang="en-US" sz="1600" spc="-1" strike="noStrike">
              <a:solidFill>
                <a:srgbClr val="ffffff"/>
              </a:solidFill>
              <a:uFill>
                <a:solidFill>
                  <a:srgbClr val="ffffff"/>
                </a:solidFill>
              </a:uFill>
              <a:latin typeface="Century Gothic"/>
            </a:endParaRPr>
          </a:p>
          <a:p>
            <a:pPr lvl="2" marL="1296000" indent="-288000">
              <a:buClr>
                <a:srgbClr val="000000"/>
              </a:buClr>
              <a:buSzPct val="45000"/>
              <a:buFont typeface="Wingdings" charset="2"/>
              <a:buChar char=""/>
            </a:pPr>
            <a:r>
              <a:rPr b="0" lang="en-US" sz="1400" spc="-1" strike="noStrike">
                <a:solidFill>
                  <a:srgbClr val="ffffff"/>
                </a:solidFill>
                <a:uFill>
                  <a:solidFill>
                    <a:srgbClr val="ffffff"/>
                  </a:solidFill>
                </a:uFill>
                <a:latin typeface="Century Gothic"/>
              </a:rPr>
              <a:t>Third Outline Level</a:t>
            </a:r>
            <a:endParaRPr b="0" lang="en-US" sz="1400" spc="-1" strike="noStrike">
              <a:solidFill>
                <a:srgbClr val="ffffff"/>
              </a:solidFill>
              <a:uFill>
                <a:solidFill>
                  <a:srgbClr val="ffffff"/>
                </a:solidFill>
              </a:uFill>
              <a:latin typeface="Century Gothic"/>
            </a:endParaRPr>
          </a:p>
          <a:p>
            <a:pPr lvl="3" marL="1728000" indent="-216000">
              <a:buClr>
                <a:srgbClr val="000000"/>
              </a:buClr>
              <a:buSzPct val="75000"/>
              <a:buFont typeface="Symbol" charset="2"/>
              <a:buChar char=""/>
            </a:pPr>
            <a:r>
              <a:rPr b="0" lang="en-US" sz="1400" spc="-1" strike="noStrike">
                <a:solidFill>
                  <a:srgbClr val="ffffff"/>
                </a:solidFill>
                <a:uFill>
                  <a:solidFill>
                    <a:srgbClr val="ffffff"/>
                  </a:solidFill>
                </a:uFill>
                <a:latin typeface="Century Gothic"/>
              </a:rPr>
              <a:t>Fourth Outline Level</a:t>
            </a:r>
            <a:endParaRPr b="0" lang="en-US" sz="1400" spc="-1" strike="noStrike">
              <a:solidFill>
                <a:srgbClr val="ffffff"/>
              </a:solidFill>
              <a:uFill>
                <a:solidFill>
                  <a:srgbClr val="ffffff"/>
                </a:solidFill>
              </a:uFill>
              <a:latin typeface="Century Gothic"/>
            </a:endParaRPr>
          </a:p>
          <a:p>
            <a:pPr lvl="4" marL="2160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Fifth Outline Level</a:t>
            </a:r>
            <a:endParaRPr b="0" lang="en-US" sz="2000" spc="-1" strike="noStrike">
              <a:solidFill>
                <a:srgbClr val="ffffff"/>
              </a:solidFill>
              <a:uFill>
                <a:solidFill>
                  <a:srgbClr val="ffffff"/>
                </a:solidFill>
              </a:uFill>
              <a:latin typeface="Century Gothic"/>
            </a:endParaRPr>
          </a:p>
          <a:p>
            <a:pPr lvl="5" marL="2592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Sixth Outline Level</a:t>
            </a:r>
            <a:endParaRPr b="0" lang="en-US" sz="2000" spc="-1" strike="noStrike">
              <a:solidFill>
                <a:srgbClr val="ffffff"/>
              </a:solidFill>
              <a:uFill>
                <a:solidFill>
                  <a:srgbClr val="ffffff"/>
                </a:solidFill>
              </a:uFill>
              <a:latin typeface="Century Gothic"/>
            </a:endParaRPr>
          </a:p>
          <a:p>
            <a:pPr lvl="6" marL="3024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Seventh Outline Level</a:t>
            </a:r>
            <a:endParaRPr b="0" lang="en-US" sz="2000" spc="-1" strike="noStrike">
              <a:solidFill>
                <a:srgbClr val="ffffff"/>
              </a:solidFill>
              <a:uFill>
                <a:solidFill>
                  <a:srgbClr val="ffffff"/>
                </a:solidFill>
              </a:u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45" name="Picture 7" descr=""/>
          <p:cNvPicPr/>
          <p:nvPr/>
        </p:nvPicPr>
        <p:blipFill>
          <a:blip r:embed="rId3"/>
          <a:srcRect l="3610" t="0" r="0" b="0"/>
          <a:stretch/>
        </p:blipFill>
        <p:spPr>
          <a:xfrm>
            <a:off x="0" y="2669760"/>
            <a:ext cx="4036680" cy="4187880"/>
          </a:xfrm>
          <a:prstGeom prst="rect">
            <a:avLst/>
          </a:prstGeom>
          <a:ln>
            <a:noFill/>
          </a:ln>
        </p:spPr>
      </p:pic>
      <p:pic>
        <p:nvPicPr>
          <p:cNvPr id="46" name="Picture 6" descr=""/>
          <p:cNvPicPr/>
          <p:nvPr/>
        </p:nvPicPr>
        <p:blipFill>
          <a:blip r:embed="rId4"/>
          <a:srcRect l="35647" t="0" r="0" b="0"/>
          <a:stretch/>
        </p:blipFill>
        <p:spPr>
          <a:xfrm>
            <a:off x="0" y="2892240"/>
            <a:ext cx="1522080" cy="2365200"/>
          </a:xfrm>
          <a:prstGeom prst="rect">
            <a:avLst/>
          </a:prstGeom>
          <a:ln>
            <a:noFill/>
          </a:ln>
        </p:spPr>
      </p:pic>
      <p:sp>
        <p:nvSpPr>
          <p:cNvPr id="47" name="CustomShape 1"/>
          <p:cNvSpPr/>
          <p:nvPr/>
        </p:nvSpPr>
        <p:spPr>
          <a:xfrm>
            <a:off x="8609040" y="1676520"/>
            <a:ext cx="2819160" cy="281916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8" name="Picture 8" descr=""/>
          <p:cNvPicPr/>
          <p:nvPr/>
        </p:nvPicPr>
        <p:blipFill>
          <a:blip r:embed="rId5"/>
          <a:srcRect l="0" t="28812" r="0" b="0"/>
          <a:stretch/>
        </p:blipFill>
        <p:spPr>
          <a:xfrm>
            <a:off x="7999560" y="0"/>
            <a:ext cx="1603080" cy="1141200"/>
          </a:xfrm>
          <a:prstGeom prst="rect">
            <a:avLst/>
          </a:prstGeom>
          <a:ln>
            <a:noFill/>
          </a:ln>
        </p:spPr>
      </p:pic>
      <p:pic>
        <p:nvPicPr>
          <p:cNvPr id="49" name="Picture 9" descr=""/>
          <p:cNvPicPr/>
          <p:nvPr/>
        </p:nvPicPr>
        <p:blipFill>
          <a:blip r:embed="rId6"/>
          <a:srcRect l="0" t="0" r="0" b="23333"/>
          <a:stretch/>
        </p:blipFill>
        <p:spPr>
          <a:xfrm>
            <a:off x="8605800" y="6095880"/>
            <a:ext cx="993240" cy="761760"/>
          </a:xfrm>
          <a:prstGeom prst="rect">
            <a:avLst/>
          </a:prstGeom>
          <a:ln>
            <a:noFill/>
          </a:ln>
        </p:spPr>
      </p:pic>
      <p:sp>
        <p:nvSpPr>
          <p:cNvPr id="50"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1" name="PlaceHolder 3"/>
          <p:cNvSpPr>
            <a:spLocks noGrp="1"/>
          </p:cNvSpPr>
          <p:nvPr>
            <p:ph type="title"/>
          </p:nvPr>
        </p:nvSpPr>
        <p:spPr>
          <a:xfrm>
            <a:off x="646200" y="452880"/>
            <a:ext cx="9404280" cy="1400040"/>
          </a:xfrm>
          <a:prstGeom prst="rect">
            <a:avLst/>
          </a:prstGeom>
        </p:spPr>
        <p:txBody>
          <a:bodyPr/>
          <a:p>
            <a:pPr>
              <a:lnSpc>
                <a:spcPct val="100000"/>
              </a:lnSpc>
            </a:pPr>
            <a:r>
              <a:rPr b="0" lang="en-US" sz="4200" spc="-1" strike="noStrike">
                <a:solidFill>
                  <a:srgbClr val="ebebeb"/>
                </a:solidFill>
                <a:uFill>
                  <a:solidFill>
                    <a:srgbClr val="ffffff"/>
                  </a:solidFill>
                </a:uFill>
                <a:latin typeface="Century Gothic"/>
              </a:rPr>
              <a:t>Click to edit Master title style</a:t>
            </a:r>
            <a:endParaRPr b="0" lang="en-US" sz="1800" spc="-1" strike="noStrike">
              <a:solidFill>
                <a:srgbClr val="ffffff"/>
              </a:solidFill>
              <a:uFill>
                <a:solidFill>
                  <a:srgbClr val="ffffff"/>
                </a:solidFill>
              </a:uFill>
              <a:latin typeface="Century Gothic"/>
            </a:endParaRPr>
          </a:p>
        </p:txBody>
      </p:sp>
      <p:sp>
        <p:nvSpPr>
          <p:cNvPr id="52" name="PlaceHolder 4"/>
          <p:cNvSpPr>
            <a:spLocks noGrp="1"/>
          </p:cNvSpPr>
          <p:nvPr>
            <p:ph type="body"/>
          </p:nvPr>
        </p:nvSpPr>
        <p:spPr>
          <a:xfrm>
            <a:off x="1103400" y="2053080"/>
            <a:ext cx="8946360" cy="4195080"/>
          </a:xfrm>
          <a:prstGeom prst="rect">
            <a:avLst/>
          </a:prstGeom>
        </p:spPr>
        <p:txBody>
          <a:bodyPr/>
          <a:p>
            <a:pPr marL="432000" indent="-324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Click to edit the outline text format</a:t>
            </a:r>
            <a:endParaRPr b="0" lang="en-US" sz="2000" spc="-1" strike="noStrike">
              <a:solidFill>
                <a:srgbClr val="ffffff"/>
              </a:solidFill>
              <a:uFill>
                <a:solidFill>
                  <a:srgbClr val="ffffff"/>
                </a:solidFill>
              </a:uFill>
              <a:latin typeface="Century Gothic"/>
            </a:endParaRPr>
          </a:p>
          <a:p>
            <a:pPr lvl="1" marL="864000" indent="-324000">
              <a:buClr>
                <a:srgbClr val="000000"/>
              </a:buClr>
              <a:buSzPct val="75000"/>
              <a:buFont typeface="Symbol" charset="2"/>
              <a:buChar char=""/>
            </a:pPr>
            <a:r>
              <a:rPr b="0" lang="en-US" sz="2000" spc="-1" strike="noStrike">
                <a:solidFill>
                  <a:srgbClr val="ffffff"/>
                </a:solidFill>
                <a:uFill>
                  <a:solidFill>
                    <a:srgbClr val="ffffff"/>
                  </a:solidFill>
                </a:uFill>
                <a:latin typeface="Century Gothic"/>
              </a:rPr>
              <a:t>Second Outline Level</a:t>
            </a:r>
            <a:endParaRPr b="0" lang="en-US" sz="2000" spc="-1" strike="noStrike">
              <a:solidFill>
                <a:srgbClr val="ffffff"/>
              </a:solidFill>
              <a:uFill>
                <a:solidFill>
                  <a:srgbClr val="ffffff"/>
                </a:solidFill>
              </a:uFill>
              <a:latin typeface="Century Gothic"/>
            </a:endParaRPr>
          </a:p>
          <a:p>
            <a:pPr lvl="2" marL="1296000" indent="-288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Third Outline Level</a:t>
            </a:r>
            <a:endParaRPr b="0" lang="en-US" sz="2000" spc="-1" strike="noStrike">
              <a:solidFill>
                <a:srgbClr val="ffffff"/>
              </a:solidFill>
              <a:uFill>
                <a:solidFill>
                  <a:srgbClr val="ffffff"/>
                </a:solidFill>
              </a:uFill>
              <a:latin typeface="Century Gothic"/>
            </a:endParaRPr>
          </a:p>
          <a:p>
            <a:pPr lvl="3" marL="1728000" indent="-216000">
              <a:buClr>
                <a:srgbClr val="000000"/>
              </a:buClr>
              <a:buSzPct val="75000"/>
              <a:buFont typeface="Symbol" charset="2"/>
              <a:buChar char=""/>
            </a:pPr>
            <a:r>
              <a:rPr b="0" lang="en-US" sz="2000" spc="-1" strike="noStrike">
                <a:solidFill>
                  <a:srgbClr val="ffffff"/>
                </a:solidFill>
                <a:uFill>
                  <a:solidFill>
                    <a:srgbClr val="ffffff"/>
                  </a:solidFill>
                </a:uFill>
                <a:latin typeface="Century Gothic"/>
              </a:rPr>
              <a:t>Fourth Outline Level</a:t>
            </a:r>
            <a:endParaRPr b="0" lang="en-US" sz="2000" spc="-1" strike="noStrike">
              <a:solidFill>
                <a:srgbClr val="ffffff"/>
              </a:solidFill>
              <a:uFill>
                <a:solidFill>
                  <a:srgbClr val="ffffff"/>
                </a:solidFill>
              </a:uFill>
              <a:latin typeface="Century Gothic"/>
            </a:endParaRPr>
          </a:p>
          <a:p>
            <a:pPr lvl="4" marL="2160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Fifth Outline Level</a:t>
            </a:r>
            <a:endParaRPr b="0" lang="en-US" sz="2000" spc="-1" strike="noStrike">
              <a:solidFill>
                <a:srgbClr val="ffffff"/>
              </a:solidFill>
              <a:uFill>
                <a:solidFill>
                  <a:srgbClr val="ffffff"/>
                </a:solidFill>
              </a:uFill>
              <a:latin typeface="Century Gothic"/>
            </a:endParaRPr>
          </a:p>
          <a:p>
            <a:pPr lvl="5" marL="2592000" indent="-216000">
              <a:buClr>
                <a:srgbClr val="000000"/>
              </a:buClr>
              <a:buSzPct val="45000"/>
              <a:buFont typeface="Wingdings" charset="2"/>
              <a:buChar char=""/>
            </a:pPr>
            <a:r>
              <a:rPr b="0" lang="en-US" sz="2000" spc="-1" strike="noStrike">
                <a:solidFill>
                  <a:srgbClr val="ffffff"/>
                </a:solidFill>
                <a:uFill>
                  <a:solidFill>
                    <a:srgbClr val="ffffff"/>
                  </a:solidFill>
                </a:uFill>
                <a:latin typeface="Century Gothic"/>
              </a:rPr>
              <a:t>Sixth Outline Level</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Seventh Outline LevelEdit Master text styles</a:t>
            </a:r>
            <a:endParaRPr b="0" lang="en-US" sz="2000" spc="-1" strike="noStrike">
              <a:solidFill>
                <a:srgbClr val="ffffff"/>
              </a:solidFill>
              <a:uFill>
                <a:solidFill>
                  <a:srgbClr val="ffffff"/>
                </a:solidFill>
              </a:uFill>
              <a:latin typeface="Century Gothic"/>
            </a:endParaRPr>
          </a:p>
          <a:p>
            <a:pPr lvl="1" marL="743040" indent="-285480">
              <a:lnSpc>
                <a:spcPct val="100000"/>
              </a:lnSpc>
              <a:buClr>
                <a:srgbClr val="8ad0d6"/>
              </a:buClr>
              <a:buSzPct val="80000"/>
              <a:buFont typeface="Wingdings 3" charset="2"/>
              <a:buChar char=""/>
            </a:pPr>
            <a:r>
              <a:rPr b="0" lang="en-US" sz="1800" spc="-1" strike="noStrike">
                <a:solidFill>
                  <a:srgbClr val="ffffff"/>
                </a:solidFill>
                <a:uFill>
                  <a:solidFill>
                    <a:srgbClr val="ffffff"/>
                  </a:solidFill>
                </a:uFill>
                <a:latin typeface="Century Gothic"/>
              </a:rPr>
              <a:t>Second level</a:t>
            </a:r>
            <a:endParaRPr b="0" lang="en-US" sz="2000" spc="-1" strike="noStrike">
              <a:solidFill>
                <a:srgbClr val="ffffff"/>
              </a:solidFill>
              <a:uFill>
                <a:solidFill>
                  <a:srgbClr val="ffffff"/>
                </a:solidFill>
              </a:uFill>
              <a:latin typeface="Century Gothic"/>
            </a:endParaRPr>
          </a:p>
          <a:p>
            <a:pPr lvl="2" marL="1143000" indent="-228240">
              <a:lnSpc>
                <a:spcPct val="100000"/>
              </a:lnSpc>
              <a:buClr>
                <a:srgbClr val="8ad0d6"/>
              </a:buClr>
              <a:buSzPct val="80000"/>
              <a:buFont typeface="Wingdings 3" charset="2"/>
              <a:buChar char=""/>
            </a:pPr>
            <a:r>
              <a:rPr b="0" lang="en-US" sz="1600" spc="-1" strike="noStrike">
                <a:solidFill>
                  <a:srgbClr val="ffffff"/>
                </a:solidFill>
                <a:uFill>
                  <a:solidFill>
                    <a:srgbClr val="ffffff"/>
                  </a:solidFill>
                </a:uFill>
                <a:latin typeface="Century Gothic"/>
              </a:rPr>
              <a:t>Third level</a:t>
            </a:r>
            <a:endParaRPr b="0" lang="en-US" sz="2000" spc="-1" strike="noStrike">
              <a:solidFill>
                <a:srgbClr val="ffffff"/>
              </a:solidFill>
              <a:uFill>
                <a:solidFill>
                  <a:srgbClr val="ffffff"/>
                </a:solidFill>
              </a:uFill>
              <a:latin typeface="Century Gothic"/>
            </a:endParaRPr>
          </a:p>
          <a:p>
            <a:pPr lvl="3" marL="1600200" indent="-228240">
              <a:lnSpc>
                <a:spcPct val="100000"/>
              </a:lnSpc>
              <a:buClr>
                <a:srgbClr val="8ad0d6"/>
              </a:buClr>
              <a:buSzPct val="80000"/>
              <a:buFont typeface="Wingdings 3" charset="2"/>
              <a:buChar char=""/>
            </a:pPr>
            <a:r>
              <a:rPr b="0" lang="en-US" sz="1400" spc="-1" strike="noStrike">
                <a:solidFill>
                  <a:srgbClr val="ffffff"/>
                </a:solidFill>
                <a:uFill>
                  <a:solidFill>
                    <a:srgbClr val="ffffff"/>
                  </a:solidFill>
                </a:uFill>
                <a:latin typeface="Century Gothic"/>
              </a:rPr>
              <a:t>Fourth level</a:t>
            </a:r>
            <a:endParaRPr b="0" lang="en-US" sz="2000" spc="-1" strike="noStrike">
              <a:solidFill>
                <a:srgbClr val="ffffff"/>
              </a:solidFill>
              <a:uFill>
                <a:solidFill>
                  <a:srgbClr val="ffffff"/>
                </a:solidFill>
              </a:uFill>
              <a:latin typeface="Century Gothic"/>
            </a:endParaRPr>
          </a:p>
          <a:p>
            <a:pPr lvl="4" marL="2057400" indent="-228240">
              <a:lnSpc>
                <a:spcPct val="100000"/>
              </a:lnSpc>
              <a:buClr>
                <a:srgbClr val="8ad0d6"/>
              </a:buClr>
              <a:buSzPct val="80000"/>
              <a:buFont typeface="Wingdings 3" charset="2"/>
              <a:buChar char=""/>
            </a:pPr>
            <a:r>
              <a:rPr b="0" lang="en-US" sz="1400" spc="-1" strike="noStrike">
                <a:solidFill>
                  <a:srgbClr val="ffffff"/>
                </a:solidFill>
                <a:uFill>
                  <a:solidFill>
                    <a:srgbClr val="ffffff"/>
                  </a:solidFill>
                </a:uFill>
                <a:latin typeface="Century Gothic"/>
              </a:rPr>
              <a:t>Fifth level</a:t>
            </a:r>
            <a:endParaRPr b="0" lang="en-US" sz="2000" spc="-1" strike="noStrike">
              <a:solidFill>
                <a:srgbClr val="ffffff"/>
              </a:solidFill>
              <a:uFill>
                <a:solidFill>
                  <a:srgbClr val="ffffff"/>
                </a:solidFill>
              </a:uFill>
              <a:latin typeface="Century Gothic"/>
            </a:endParaRPr>
          </a:p>
        </p:txBody>
      </p:sp>
      <p:sp>
        <p:nvSpPr>
          <p:cNvPr id="53" name="PlaceHolder 5"/>
          <p:cNvSpPr>
            <a:spLocks noGrp="1"/>
          </p:cNvSpPr>
          <p:nvPr>
            <p:ph type="dt"/>
          </p:nvPr>
        </p:nvSpPr>
        <p:spPr>
          <a:xfrm rot="5400000">
            <a:off x="10155600" y="1790640"/>
            <a:ext cx="990360" cy="304560"/>
          </a:xfrm>
          <a:prstGeom prst="rect">
            <a:avLst/>
          </a:prstGeom>
        </p:spPr>
        <p:txBody>
          <a:bodyPr/>
          <a:p>
            <a:pPr>
              <a:lnSpc>
                <a:spcPct val="100000"/>
              </a:lnSpc>
            </a:pPr>
            <a:r>
              <a:rPr b="0" lang="en-IN" sz="1100" spc="-1" strike="noStrike">
                <a:solidFill>
                  <a:srgbClr val="ffffff"/>
                </a:solidFill>
                <a:uFill>
                  <a:solidFill>
                    <a:srgbClr val="ffffff"/>
                  </a:solidFill>
                </a:uFill>
                <a:latin typeface="Century Gothic"/>
              </a:rPr>
              <a:t>05/04/18</a:t>
            </a:r>
            <a:endParaRPr b="0" lang="en-IN" sz="1400" spc="-1" strike="noStrike">
              <a:solidFill>
                <a:srgbClr val="000000"/>
              </a:solidFill>
              <a:uFill>
                <a:solidFill>
                  <a:srgbClr val="ffffff"/>
                </a:solidFill>
              </a:uFill>
              <a:latin typeface="Times New Roman"/>
            </a:endParaRPr>
          </a:p>
        </p:txBody>
      </p:sp>
      <p:sp>
        <p:nvSpPr>
          <p:cNvPr id="54" name="PlaceHolder 6"/>
          <p:cNvSpPr>
            <a:spLocks noGrp="1"/>
          </p:cNvSpPr>
          <p:nvPr>
            <p:ph type="ftr"/>
          </p:nvPr>
        </p:nvSpPr>
        <p:spPr>
          <a:xfrm rot="5400000">
            <a:off x="8951760" y="3225240"/>
            <a:ext cx="3859560" cy="304560"/>
          </a:xfrm>
          <a:prstGeom prst="rect">
            <a:avLst/>
          </a:prstGeom>
        </p:spPr>
        <p:txBody>
          <a:bodyPr anchor="b"/>
          <a:p>
            <a:endParaRPr b="0" lang="en-IN" sz="2400" spc="-1" strike="noStrike">
              <a:solidFill>
                <a:srgbClr val="000000"/>
              </a:solidFill>
              <a:uFill>
                <a:solidFill>
                  <a:srgbClr val="ffffff"/>
                </a:solidFill>
              </a:uFill>
              <a:latin typeface="Times New Roman"/>
            </a:endParaRPr>
          </a:p>
        </p:txBody>
      </p:sp>
      <p:sp>
        <p:nvSpPr>
          <p:cNvPr id="55" name="PlaceHolder 7"/>
          <p:cNvSpPr>
            <a:spLocks noGrp="1"/>
          </p:cNvSpPr>
          <p:nvPr>
            <p:ph type="sldNum"/>
          </p:nvPr>
        </p:nvSpPr>
        <p:spPr>
          <a:xfrm>
            <a:off x="10352520" y="295560"/>
            <a:ext cx="837720" cy="767160"/>
          </a:xfrm>
          <a:prstGeom prst="rect">
            <a:avLst/>
          </a:prstGeom>
        </p:spPr>
        <p:txBody>
          <a:bodyPr anchor="b"/>
          <a:p>
            <a:pPr algn="ctr">
              <a:lnSpc>
                <a:spcPct val="100000"/>
              </a:lnSpc>
            </a:pPr>
            <a:fld id="{ED2F3EBD-1DAF-40DA-BE1E-FB4A7895D676}" type="slidenum">
              <a:rPr b="0" lang="en-IN" sz="2800" spc="-1" strike="noStrike">
                <a:solidFill>
                  <a:srgbClr val="ffffff"/>
                </a:solidFill>
                <a:uFill>
                  <a:solidFill>
                    <a:srgbClr val="ffffff"/>
                  </a:solidFill>
                </a:uFill>
                <a:latin typeface="Century Gothic"/>
              </a:rPr>
              <a:t>&lt;number&gt;</a:t>
            </a:fld>
            <a:endParaRPr b="0" lang="en-IN" sz="14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TextShape 1"/>
          <p:cNvSpPr txBox="1"/>
          <p:nvPr/>
        </p:nvSpPr>
        <p:spPr>
          <a:xfrm>
            <a:off x="1506960" y="1148760"/>
            <a:ext cx="7766640" cy="2507040"/>
          </a:xfrm>
          <a:prstGeom prst="rect">
            <a:avLst/>
          </a:prstGeom>
          <a:noFill/>
          <a:ln>
            <a:noFill/>
          </a:ln>
        </p:spPr>
        <p:txBody>
          <a:bodyPr anchor="b"/>
          <a:p>
            <a:pPr algn="ctr">
              <a:lnSpc>
                <a:spcPct val="100000"/>
              </a:lnSpc>
            </a:pPr>
            <a:r>
              <a:rPr b="1" lang="en-US" sz="5400" spc="-1" strike="noStrike">
                <a:solidFill>
                  <a:srgbClr val="ebebeb"/>
                </a:solidFill>
                <a:uFill>
                  <a:solidFill>
                    <a:srgbClr val="ffffff"/>
                  </a:solidFill>
                </a:uFill>
                <a:latin typeface="Arial"/>
              </a:rPr>
              <a:t>Improved Single and Multiple String Matching Algorithms</a:t>
            </a:r>
            <a:endParaRPr b="0" lang="en-US" sz="1800" spc="-1" strike="noStrike">
              <a:solidFill>
                <a:srgbClr val="ffffff"/>
              </a:solidFill>
              <a:uFill>
                <a:solidFill>
                  <a:srgbClr val="ffffff"/>
                </a:solidFill>
              </a:uFill>
              <a:latin typeface="Century Gothic"/>
            </a:endParaRPr>
          </a:p>
        </p:txBody>
      </p:sp>
      <p:sp>
        <p:nvSpPr>
          <p:cNvPr id="91" name="TextShape 2"/>
          <p:cNvSpPr txBox="1"/>
          <p:nvPr/>
        </p:nvSpPr>
        <p:spPr>
          <a:xfrm>
            <a:off x="1506960" y="4455720"/>
            <a:ext cx="7766640" cy="1944720"/>
          </a:xfrm>
          <a:prstGeom prst="rect">
            <a:avLst/>
          </a:prstGeom>
          <a:noFill/>
          <a:ln>
            <a:noFill/>
          </a:ln>
        </p:spPr>
        <p:txBody>
          <a:bodyPr/>
          <a:p>
            <a:pPr marL="457200" algn="ctr">
              <a:lnSpc>
                <a:spcPct val="100000"/>
              </a:lnSpc>
            </a:pPr>
            <a:r>
              <a:rPr b="0" lang="en-IN" sz="1800" spc="-1" strike="noStrike">
                <a:solidFill>
                  <a:srgbClr val="ffffff"/>
                </a:solidFill>
                <a:uFill>
                  <a:solidFill>
                    <a:srgbClr val="ffffff"/>
                  </a:solidFill>
                </a:uFill>
                <a:latin typeface="Adobe Fan Heiti Std B"/>
                <a:ea typeface="Adobe Fan Heiti Std B"/>
              </a:rPr>
              <a:t>A SAI KARTHIK</a:t>
            </a:r>
            <a:endParaRPr b="0" lang="en-IN" sz="3200" spc="-1" strike="noStrike">
              <a:solidFill>
                <a:srgbClr val="000000"/>
              </a:solidFill>
              <a:uFill>
                <a:solidFill>
                  <a:srgbClr val="ffffff"/>
                </a:solidFill>
              </a:uFill>
              <a:latin typeface="Arial"/>
            </a:endParaRPr>
          </a:p>
          <a:p>
            <a:pPr marL="457200" algn="ctr">
              <a:lnSpc>
                <a:spcPct val="100000"/>
              </a:lnSpc>
            </a:pPr>
            <a:r>
              <a:rPr b="0" lang="en-IN" sz="1800" spc="-1" strike="noStrike">
                <a:solidFill>
                  <a:srgbClr val="ffffff"/>
                </a:solidFill>
                <a:uFill>
                  <a:solidFill>
                    <a:srgbClr val="ffffff"/>
                  </a:solidFill>
                </a:uFill>
                <a:latin typeface="Adobe Fan Heiti Std B"/>
                <a:ea typeface="Adobe Fan Heiti Std B"/>
              </a:rPr>
              <a:t>B150310CS</a:t>
            </a:r>
            <a:endParaRPr b="0" lang="en-IN" sz="3200" spc="-1" strike="noStrike">
              <a:solidFill>
                <a:srgbClr val="000000"/>
              </a:solidFill>
              <a:uFill>
                <a:solidFill>
                  <a:srgbClr val="ffffff"/>
                </a:solidFill>
              </a:uFill>
              <a:latin typeface="Arial"/>
            </a:endParaRPr>
          </a:p>
          <a:p>
            <a:pPr marL="457200" algn="ctr">
              <a:lnSpc>
                <a:spcPct val="100000"/>
              </a:lnSpc>
            </a:pPr>
            <a:r>
              <a:rPr b="0" lang="en-IN" sz="1800" spc="-1" strike="noStrike">
                <a:solidFill>
                  <a:srgbClr val="ffffff"/>
                </a:solidFill>
                <a:uFill>
                  <a:solidFill>
                    <a:srgbClr val="ffffff"/>
                  </a:solidFill>
                </a:uFill>
                <a:latin typeface="Adobe Fan Heiti Std B"/>
                <a:ea typeface="Adobe Fan Heiti Std B"/>
              </a:rPr>
              <a:t>B PRAVEEN KUMAR REDDY</a:t>
            </a:r>
            <a:endParaRPr b="0" lang="en-IN" sz="3200" spc="-1" strike="noStrike">
              <a:solidFill>
                <a:srgbClr val="000000"/>
              </a:solidFill>
              <a:uFill>
                <a:solidFill>
                  <a:srgbClr val="ffffff"/>
                </a:solidFill>
              </a:uFill>
              <a:latin typeface="Arial"/>
            </a:endParaRPr>
          </a:p>
          <a:p>
            <a:pPr marL="457200" algn="ctr">
              <a:lnSpc>
                <a:spcPct val="100000"/>
              </a:lnSpc>
            </a:pPr>
            <a:r>
              <a:rPr b="0" lang="en-IN" sz="1800" spc="-1" strike="noStrike">
                <a:solidFill>
                  <a:srgbClr val="ffffff"/>
                </a:solidFill>
                <a:uFill>
                  <a:solidFill>
                    <a:srgbClr val="ffffff"/>
                  </a:solidFill>
                </a:uFill>
                <a:latin typeface="Adobe Fan Heiti Std B"/>
                <a:ea typeface="Adobe Fan Heiti Std B"/>
              </a:rPr>
              <a:t>B150691CS</a:t>
            </a:r>
            <a:endParaRPr b="0" lang="en-IN" sz="32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TextShape 1"/>
          <p:cNvSpPr txBox="1"/>
          <p:nvPr/>
        </p:nvSpPr>
        <p:spPr>
          <a:xfrm>
            <a:off x="646200" y="452880"/>
            <a:ext cx="9404280" cy="812880"/>
          </a:xfrm>
          <a:prstGeom prst="rect">
            <a:avLst/>
          </a:prstGeom>
          <a:noFill/>
          <a:ln>
            <a:noFill/>
          </a:ln>
        </p:spPr>
        <p:txBody>
          <a:bodyPr/>
          <a:p>
            <a:pPr algn="ctr">
              <a:lnSpc>
                <a:spcPct val="100000"/>
              </a:lnSpc>
            </a:pPr>
            <a:r>
              <a:rPr b="1" lang="en-US" sz="4200" spc="-1" strike="noStrike">
                <a:solidFill>
                  <a:srgbClr val="ebebeb"/>
                </a:solidFill>
                <a:uFill>
                  <a:solidFill>
                    <a:srgbClr val="ffffff"/>
                  </a:solidFill>
                </a:uFill>
                <a:latin typeface="Century Gothic"/>
              </a:rPr>
              <a:t>Running the algorithm on the finite automata</a:t>
            </a:r>
            <a:endParaRPr b="0" lang="en-US" sz="1800" spc="-1" strike="noStrike">
              <a:solidFill>
                <a:srgbClr val="ffffff"/>
              </a:solidFill>
              <a:uFill>
                <a:solidFill>
                  <a:srgbClr val="ffffff"/>
                </a:solidFill>
              </a:uFill>
              <a:latin typeface="Century Gothic"/>
            </a:endParaRPr>
          </a:p>
        </p:txBody>
      </p:sp>
      <p:sp>
        <p:nvSpPr>
          <p:cNvPr id="114" name="TextShape 2"/>
          <p:cNvSpPr txBox="1"/>
          <p:nvPr/>
        </p:nvSpPr>
        <p:spPr>
          <a:xfrm>
            <a:off x="645120" y="2869920"/>
            <a:ext cx="9404280" cy="151560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Now the gene sequence can be simulated on the finite automata in a single loop and looking up the transition table.</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This happens in linear time.</a:t>
            </a:r>
            <a:endParaRPr b="0" lang="en-US" sz="2000" spc="-1" strike="noStrike">
              <a:solidFill>
                <a:srgbClr val="ffffff"/>
              </a:solidFill>
              <a:uFill>
                <a:solidFill>
                  <a:srgbClr val="ffffff"/>
                </a:solidFill>
              </a:uFill>
              <a:latin typeface="Century Gothic"/>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5" name="" descr=""/>
          <p:cNvPicPr/>
          <p:nvPr/>
        </p:nvPicPr>
        <p:blipFill>
          <a:blip r:embed="rId1"/>
          <a:stretch/>
        </p:blipFill>
        <p:spPr>
          <a:xfrm>
            <a:off x="2572560" y="144000"/>
            <a:ext cx="5419440" cy="6552720"/>
          </a:xfrm>
          <a:prstGeom prst="rect">
            <a:avLst/>
          </a:prstGeom>
          <a:ln>
            <a:noFill/>
          </a:ln>
        </p:spPr>
      </p:pic>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16" name="Table 1"/>
          <p:cNvGraphicFramePr/>
          <p:nvPr/>
        </p:nvGraphicFramePr>
        <p:xfrm>
          <a:off x="1643400" y="5064840"/>
          <a:ext cx="7410240" cy="741240"/>
        </p:xfrm>
        <a:graphic>
          <a:graphicData uri="http://schemas.openxmlformats.org/drawingml/2006/table">
            <a:tbl>
              <a:tblPr/>
              <a:tblGrid>
                <a:gridCol w="1852560"/>
                <a:gridCol w="1852560"/>
                <a:gridCol w="1852560"/>
                <a:gridCol w="1852560"/>
              </a:tblGrid>
              <a:tr h="622440">
                <a:tc>
                  <a:txBody>
                    <a:bodyPr/>
                    <a:p>
                      <a:pPr>
                        <a:lnSpc>
                          <a:spcPct val="100000"/>
                        </a:lnSpc>
                      </a:pPr>
                      <a:r>
                        <a:rPr b="1" lang="en-IN" sz="1800" spc="-1" strike="noStrike">
                          <a:solidFill>
                            <a:srgbClr val="ffffff"/>
                          </a:solidFill>
                          <a:uFill>
                            <a:solidFill>
                              <a:srgbClr val="ffffff"/>
                            </a:solidFill>
                          </a:uFill>
                          <a:latin typeface="Century Gothic"/>
                        </a:rPr>
                        <a:t>Algorithm</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c>
                  <a:txBody>
                    <a:bodyPr/>
                    <a:p>
                      <a:pPr>
                        <a:lnSpc>
                          <a:spcPct val="100000"/>
                        </a:lnSpc>
                      </a:pPr>
                      <a:r>
                        <a:rPr b="1" lang="en-IN" sz="1800" spc="-1" strike="noStrike">
                          <a:solidFill>
                            <a:srgbClr val="ffffff"/>
                          </a:solidFill>
                          <a:uFill>
                            <a:solidFill>
                              <a:srgbClr val="ffffff"/>
                            </a:solidFill>
                          </a:uFill>
                          <a:latin typeface="Century Gothic"/>
                        </a:rPr>
                        <a:t>Rabin Karp</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c>
                  <a:txBody>
                    <a:bodyPr/>
                    <a:p>
                      <a:pPr>
                        <a:lnSpc>
                          <a:spcPct val="100000"/>
                        </a:lnSpc>
                      </a:pPr>
                      <a:r>
                        <a:rPr b="1" lang="en-IN" sz="1800" spc="-1" strike="noStrike">
                          <a:solidFill>
                            <a:srgbClr val="ffffff"/>
                          </a:solidFill>
                          <a:uFill>
                            <a:solidFill>
                              <a:srgbClr val="ffffff"/>
                            </a:solidFill>
                          </a:uFill>
                          <a:latin typeface="Century Gothic"/>
                        </a:rPr>
                        <a:t>KMP</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c>
                  <a:txBody>
                    <a:bodyPr/>
                    <a:p>
                      <a:pPr>
                        <a:lnSpc>
                          <a:spcPct val="100000"/>
                        </a:lnSpc>
                      </a:pPr>
                      <a:r>
                        <a:rPr b="1" lang="en-IN" sz="1800" spc="-1" strike="noStrike">
                          <a:solidFill>
                            <a:srgbClr val="ffffff"/>
                          </a:solidFill>
                          <a:uFill>
                            <a:solidFill>
                              <a:srgbClr val="ffffff"/>
                            </a:solidFill>
                          </a:uFill>
                          <a:latin typeface="Century Gothic"/>
                        </a:rPr>
                        <a:t>Aho-Corasick</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b01513"/>
                    </a:solidFill>
                  </a:tcPr>
                </a:tc>
              </a:tr>
              <a:tr h="622440">
                <a:tc>
                  <a:txBody>
                    <a:bodyPr/>
                    <a:p>
                      <a:pPr>
                        <a:lnSpc>
                          <a:spcPct val="100000"/>
                        </a:lnSpc>
                      </a:pPr>
                      <a:r>
                        <a:rPr b="0" lang="en-IN" sz="1800" spc="-1" strike="noStrike">
                          <a:solidFill>
                            <a:srgbClr val="000000"/>
                          </a:solidFill>
                          <a:uFill>
                            <a:solidFill>
                              <a:srgbClr val="ffffff"/>
                            </a:solidFill>
                          </a:uFill>
                          <a:latin typeface="Century Gothic"/>
                        </a:rPr>
                        <a:t>Pan Paniscus PanPan</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p>
                      <a:pPr>
                        <a:lnSpc>
                          <a:spcPct val="100000"/>
                        </a:lnSpc>
                      </a:pPr>
                      <a:r>
                        <a:rPr b="0" lang="en-IN" sz="1800" spc="-1" strike="noStrike">
                          <a:solidFill>
                            <a:srgbClr val="000000"/>
                          </a:solidFill>
                          <a:uFill>
                            <a:solidFill>
                              <a:srgbClr val="ffffff"/>
                            </a:solidFill>
                          </a:uFill>
                          <a:latin typeface="Century Gothic"/>
                        </a:rPr>
                        <a:t>88.2444</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p>
                      <a:pPr>
                        <a:lnSpc>
                          <a:spcPct val="100000"/>
                        </a:lnSpc>
                      </a:pPr>
                      <a:r>
                        <a:rPr b="0" lang="en-IN" sz="1800" spc="-1" strike="noStrike">
                          <a:solidFill>
                            <a:srgbClr val="000000"/>
                          </a:solidFill>
                          <a:uFill>
                            <a:solidFill>
                              <a:srgbClr val="ffffff"/>
                            </a:solidFill>
                          </a:uFill>
                          <a:latin typeface="Century Gothic"/>
                        </a:rPr>
                        <a:t>53.2859</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c>
                  <a:txBody>
                    <a:bodyPr/>
                    <a:p>
                      <a:pPr>
                        <a:lnSpc>
                          <a:spcPct val="100000"/>
                        </a:lnSpc>
                      </a:pPr>
                      <a:r>
                        <a:rPr b="0" lang="en-IN" sz="1800" spc="-1" strike="noStrike">
                          <a:solidFill>
                            <a:srgbClr val="000000"/>
                          </a:solidFill>
                          <a:uFill>
                            <a:solidFill>
                              <a:srgbClr val="ffffff"/>
                            </a:solidFill>
                          </a:uFill>
                          <a:latin typeface="Century Gothic"/>
                        </a:rPr>
                        <a:t>35.4649</a:t>
                      </a:r>
                      <a:endParaRPr b="0" lang="en-IN" sz="1800" spc="-1" strike="noStrike">
                        <a:solidFill>
                          <a:srgbClr val="000000"/>
                        </a:solidFill>
                        <a:uFill>
                          <a:solidFill>
                            <a:srgbClr val="ffffff"/>
                          </a:solidFill>
                        </a:uFill>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3cccc"/>
                    </a:solidFill>
                  </a:tcPr>
                </a:tc>
              </a:tr>
            </a:tbl>
          </a:graphicData>
        </a:graphic>
      </p:graphicFrame>
      <p:sp>
        <p:nvSpPr>
          <p:cNvPr id="117" name="TextShape 2"/>
          <p:cNvSpPr txBox="1"/>
          <p:nvPr/>
        </p:nvSpPr>
        <p:spPr>
          <a:xfrm>
            <a:off x="646200" y="452880"/>
            <a:ext cx="9404280" cy="798840"/>
          </a:xfrm>
          <a:prstGeom prst="rect">
            <a:avLst/>
          </a:prstGeom>
          <a:noFill/>
          <a:ln>
            <a:noFill/>
          </a:ln>
        </p:spPr>
        <p:txBody>
          <a:bodyPr/>
          <a:p>
            <a:pPr algn="ctr">
              <a:lnSpc>
                <a:spcPct val="100000"/>
              </a:lnSpc>
            </a:pPr>
            <a:r>
              <a:rPr b="1" lang="en-US" sz="3600" spc="-1" strike="noStrike">
                <a:solidFill>
                  <a:srgbClr val="ebebeb"/>
                </a:solidFill>
                <a:uFill>
                  <a:solidFill>
                    <a:srgbClr val="ffffff"/>
                  </a:solidFill>
                </a:uFill>
                <a:latin typeface="Century Gothic"/>
              </a:rPr>
              <a:t>Running the algorithms on dataset</a:t>
            </a:r>
            <a:endParaRPr b="0" lang="en-US" sz="1800" spc="-1" strike="noStrike">
              <a:solidFill>
                <a:srgbClr val="ffffff"/>
              </a:solidFill>
              <a:uFill>
                <a:solidFill>
                  <a:srgbClr val="ffffff"/>
                </a:solidFill>
              </a:uFill>
              <a:latin typeface="Century Gothic"/>
            </a:endParaRPr>
          </a:p>
        </p:txBody>
      </p:sp>
      <p:sp>
        <p:nvSpPr>
          <p:cNvPr id="118" name="CustomShape 3"/>
          <p:cNvSpPr/>
          <p:nvPr/>
        </p:nvSpPr>
        <p:spPr>
          <a:xfrm>
            <a:off x="1055160" y="1364400"/>
            <a:ext cx="7998120" cy="3656520"/>
          </a:xfrm>
          <a:prstGeom prst="rect">
            <a:avLst/>
          </a:prstGeom>
          <a:noFill/>
          <a:ln>
            <a:noFill/>
          </a:ln>
        </p:spPr>
        <p:style>
          <a:lnRef idx="0"/>
          <a:fillRef idx="0"/>
          <a:effectRef idx="0"/>
          <a:fontRef idx="minor"/>
        </p:style>
        <p:txBody>
          <a:bodyPr lIns="90000" rIns="90000" tIns="45000" bIns="45000"/>
          <a:p>
            <a:pPr marL="285840" indent="-285480">
              <a:lnSpc>
                <a:spcPct val="100000"/>
              </a:lnSpc>
              <a:buClr>
                <a:srgbClr val="ffffff"/>
              </a:buClr>
              <a:buFont typeface="Wingdings" charset="2"/>
              <a:buChar char=""/>
            </a:pPr>
            <a:r>
              <a:rPr b="0" lang="en-IN" sz="1800" spc="-1" strike="noStrike">
                <a:solidFill>
                  <a:srgbClr val="ffffff"/>
                </a:solidFill>
                <a:uFill>
                  <a:solidFill>
                    <a:srgbClr val="ffffff"/>
                  </a:solidFill>
                </a:uFill>
                <a:latin typeface="Century Gothic"/>
              </a:rPr>
              <a:t>In general a monkey chromosome contains 10 (TAGA, </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ffffff"/>
                </a:solidFill>
                <a:uFill>
                  <a:solidFill>
                    <a:srgbClr val="ffffff"/>
                  </a:solidFill>
                </a:uFill>
                <a:latin typeface="Century Gothic"/>
              </a:rPr>
              <a:t>TCAT, GAAT, AGAT, AGAA, GATA, TATC, CTTT, TCTG </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ffffff"/>
                </a:solidFill>
                <a:uFill>
                  <a:solidFill>
                    <a:srgbClr val="ffffff"/>
                  </a:solidFill>
                </a:uFill>
                <a:latin typeface="Century Gothic"/>
              </a:rPr>
              <a:t>and TCTA) Complex DNA Index Structures (CODIS), </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ffffff"/>
                </a:solidFill>
                <a:uFill>
                  <a:solidFill>
                    <a:srgbClr val="ffffff"/>
                  </a:solidFill>
                </a:uFill>
                <a:latin typeface="Century Gothic"/>
              </a:rPr>
              <a:t>here these 10 CODIS are considered as search patterns.</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marL="285840" indent="-285480">
              <a:lnSpc>
                <a:spcPct val="100000"/>
              </a:lnSpc>
              <a:buClr>
                <a:srgbClr val="ffffff"/>
              </a:buClr>
              <a:buFont typeface="Wingdings" charset="2"/>
              <a:buChar char=""/>
            </a:pPr>
            <a:r>
              <a:rPr b="0" lang="en-IN" sz="1800" spc="-1" strike="noStrike">
                <a:solidFill>
                  <a:srgbClr val="ffffff"/>
                </a:solidFill>
                <a:uFill>
                  <a:solidFill>
                    <a:srgbClr val="ffffff"/>
                  </a:solidFill>
                </a:uFill>
                <a:latin typeface="Century Gothic"/>
              </a:rPr>
              <a:t>To assess the efficiency of the string matching </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ffffff"/>
                </a:solidFill>
                <a:uFill>
                  <a:solidFill>
                    <a:srgbClr val="ffffff"/>
                  </a:solidFill>
                </a:uFill>
                <a:latin typeface="Century Gothic"/>
              </a:rPr>
              <a:t>algorithms, the chromosomes of Pan paniscus was considered as dataset.</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800" spc="-1" strike="noStrike">
                <a:solidFill>
                  <a:srgbClr val="ffffff"/>
                </a:solidFill>
                <a:uFill>
                  <a:solidFill>
                    <a:srgbClr val="ffffff"/>
                  </a:solidFill>
                </a:uFill>
                <a:latin typeface="Century Gothic"/>
              </a:rPr>
              <a:t>Machine specifications</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ffffff"/>
                </a:solidFill>
                <a:uFill>
                  <a:solidFill>
                    <a:srgbClr val="ffffff"/>
                  </a:solidFill>
                </a:uFill>
                <a:latin typeface="Century Gothic"/>
              </a:rPr>
              <a:t>Intel Quad Core@ 2.2 Ghz</a:t>
            </a:r>
            <a:endParaRPr b="0" lang="en-IN" sz="1800" spc="-1" strike="noStrike">
              <a:solidFill>
                <a:srgbClr val="000000"/>
              </a:solidFill>
              <a:uFill>
                <a:solidFill>
                  <a:srgbClr val="ffffff"/>
                </a:solidFill>
              </a:uFill>
              <a:latin typeface="Arial"/>
            </a:endParaRPr>
          </a:p>
          <a:p>
            <a:pPr>
              <a:lnSpc>
                <a:spcPct val="100000"/>
              </a:lnSpc>
            </a:pPr>
            <a:r>
              <a:rPr b="0" lang="en-IN" sz="1800" spc="-1" strike="noStrike">
                <a:solidFill>
                  <a:srgbClr val="ffffff"/>
                </a:solidFill>
                <a:uFill>
                  <a:solidFill>
                    <a:srgbClr val="ffffff"/>
                  </a:solidFill>
                </a:uFill>
                <a:latin typeface="Century Gothic"/>
              </a:rPr>
              <a:t>4GB Ram</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TextShape 1"/>
          <p:cNvSpPr txBox="1"/>
          <p:nvPr/>
        </p:nvSpPr>
        <p:spPr>
          <a:xfrm>
            <a:off x="646200" y="452880"/>
            <a:ext cx="9404280" cy="826920"/>
          </a:xfrm>
          <a:prstGeom prst="rect">
            <a:avLst/>
          </a:prstGeom>
          <a:noFill/>
          <a:ln>
            <a:noFill/>
          </a:ln>
        </p:spPr>
        <p:txBody>
          <a:bodyPr/>
          <a:p>
            <a:pPr algn="ctr">
              <a:lnSpc>
                <a:spcPct val="100000"/>
              </a:lnSpc>
            </a:pPr>
            <a:r>
              <a:rPr b="1" lang="en-US" sz="4200" spc="-1" strike="noStrike">
                <a:solidFill>
                  <a:srgbClr val="ebebeb"/>
                </a:solidFill>
                <a:uFill>
                  <a:solidFill>
                    <a:srgbClr val="ffffff"/>
                  </a:solidFill>
                </a:uFill>
                <a:latin typeface="Century Gothic"/>
              </a:rPr>
              <a:t>Conclusions</a:t>
            </a:r>
            <a:endParaRPr b="0" lang="en-US" sz="1800" spc="-1" strike="noStrike">
              <a:solidFill>
                <a:srgbClr val="ffffff"/>
              </a:solidFill>
              <a:uFill>
                <a:solidFill>
                  <a:srgbClr val="ffffff"/>
                </a:solidFill>
              </a:uFill>
              <a:latin typeface="Century Gothic"/>
            </a:endParaRPr>
          </a:p>
        </p:txBody>
      </p:sp>
      <p:sp>
        <p:nvSpPr>
          <p:cNvPr id="120" name="TextShape 2"/>
          <p:cNvSpPr txBox="1"/>
          <p:nvPr/>
        </p:nvSpPr>
        <p:spPr>
          <a:xfrm>
            <a:off x="1103400" y="1280160"/>
            <a:ext cx="8946360" cy="496800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The single and multiple pattern string matching algorithms are executed with DNA genome data sets. The experimental results have shown that the single pattern string matching algorithm(KMP algorithm) reduced the search time when compared with other string matching algorithms. </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Whereas, the multiple string matching algorithms out-perform in terms of search time as compared to proposed single pattern and existing string matching algorithms. </a:t>
            </a: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p:txBody>
      </p:sp>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TextShape 1"/>
          <p:cNvSpPr txBox="1"/>
          <p:nvPr/>
        </p:nvSpPr>
        <p:spPr>
          <a:xfrm>
            <a:off x="646200" y="452880"/>
            <a:ext cx="9404280" cy="866160"/>
          </a:xfrm>
          <a:prstGeom prst="rect">
            <a:avLst/>
          </a:prstGeom>
          <a:noFill/>
          <a:ln>
            <a:noFill/>
          </a:ln>
        </p:spPr>
        <p:txBody>
          <a:bodyPr/>
          <a:p>
            <a:pPr algn="ctr">
              <a:lnSpc>
                <a:spcPct val="100000"/>
              </a:lnSpc>
            </a:pPr>
            <a:r>
              <a:rPr b="1" lang="en-US" sz="4200" spc="-1" strike="noStrike">
                <a:solidFill>
                  <a:srgbClr val="ebebeb"/>
                </a:solidFill>
                <a:uFill>
                  <a:solidFill>
                    <a:srgbClr val="ffffff"/>
                  </a:solidFill>
                </a:uFill>
                <a:latin typeface="Century Gothic"/>
              </a:rPr>
              <a:t>Introduction</a:t>
            </a:r>
            <a:endParaRPr b="0" lang="en-US" sz="1800" spc="-1" strike="noStrike">
              <a:solidFill>
                <a:srgbClr val="ffffff"/>
              </a:solidFill>
              <a:uFill>
                <a:solidFill>
                  <a:srgbClr val="ffffff"/>
                </a:solidFill>
              </a:uFill>
              <a:latin typeface="Century Gothic"/>
            </a:endParaRPr>
          </a:p>
        </p:txBody>
      </p:sp>
      <p:sp>
        <p:nvSpPr>
          <p:cNvPr id="93" name="TextShape 2"/>
          <p:cNvSpPr txBox="1"/>
          <p:nvPr/>
        </p:nvSpPr>
        <p:spPr>
          <a:xfrm>
            <a:off x="1103400" y="1528920"/>
            <a:ext cx="8946360" cy="471888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String matching is the process of searching for the occurrence  of  a  specified  pattern  in  a  given  text. </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Information Retrieval Systems(IRS) are playing an eminent role in different applications like World Wide Web, DNA sequence retrieval, etc. </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The IRS systems use the string matching algorithms to identify the location of the required data in the system.</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If the string matching algorithms are improved then the IRS systems work more efficiently.</a:t>
            </a: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TextShape 1"/>
          <p:cNvSpPr txBox="1"/>
          <p:nvPr/>
        </p:nvSpPr>
        <p:spPr>
          <a:xfrm>
            <a:off x="646200" y="452880"/>
            <a:ext cx="9404280" cy="896040"/>
          </a:xfrm>
          <a:prstGeom prst="rect">
            <a:avLst/>
          </a:prstGeom>
          <a:noFill/>
          <a:ln>
            <a:noFill/>
          </a:ln>
        </p:spPr>
        <p:txBody>
          <a:bodyPr/>
          <a:p>
            <a:pPr algn="ctr">
              <a:lnSpc>
                <a:spcPct val="100000"/>
              </a:lnSpc>
            </a:pPr>
            <a:r>
              <a:rPr b="1" lang="en-US" sz="4200" spc="-1" strike="noStrike">
                <a:solidFill>
                  <a:srgbClr val="ebebeb"/>
                </a:solidFill>
                <a:uFill>
                  <a:solidFill>
                    <a:srgbClr val="ffffff"/>
                  </a:solidFill>
                </a:uFill>
                <a:latin typeface="Century Gothic"/>
              </a:rPr>
              <a:t>Problem Definition</a:t>
            </a:r>
            <a:endParaRPr b="0" lang="en-US" sz="1800" spc="-1" strike="noStrike">
              <a:solidFill>
                <a:srgbClr val="ffffff"/>
              </a:solidFill>
              <a:uFill>
                <a:solidFill>
                  <a:srgbClr val="ffffff"/>
                </a:solidFill>
              </a:uFill>
              <a:latin typeface="Century Gothic"/>
            </a:endParaRPr>
          </a:p>
        </p:txBody>
      </p:sp>
      <p:sp>
        <p:nvSpPr>
          <p:cNvPr id="95" name="TextShape 2"/>
          <p:cNvSpPr txBox="1"/>
          <p:nvPr/>
        </p:nvSpPr>
        <p:spPr>
          <a:xfrm>
            <a:off x="1104120" y="2623320"/>
            <a:ext cx="8946360" cy="209592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Given a </a:t>
            </a:r>
            <a:r>
              <a:rPr b="1" lang="en-US" sz="2400" spc="-1" strike="noStrike">
                <a:solidFill>
                  <a:srgbClr val="ffffff"/>
                </a:solidFill>
                <a:uFill>
                  <a:solidFill>
                    <a:srgbClr val="ffffff"/>
                  </a:solidFill>
                </a:uFill>
                <a:latin typeface="Century Gothic"/>
              </a:rPr>
              <a:t>set of </a:t>
            </a:r>
            <a:r>
              <a:rPr b="0" lang="en-US" sz="2000" spc="-1" strike="noStrike">
                <a:solidFill>
                  <a:srgbClr val="ffffff"/>
                </a:solidFill>
                <a:uFill>
                  <a:solidFill>
                    <a:srgbClr val="ffffff"/>
                  </a:solidFill>
                </a:uFill>
                <a:latin typeface="Century Gothic"/>
              </a:rPr>
              <a:t>gene patterns and a gene sequence find the positions at which the gene patterns occur within the sequence.</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Improving the time complexity for the above requirement. </a:t>
            </a: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TextShape 1"/>
          <p:cNvSpPr txBox="1"/>
          <p:nvPr/>
        </p:nvSpPr>
        <p:spPr>
          <a:xfrm>
            <a:off x="646200" y="452880"/>
            <a:ext cx="9404280" cy="776160"/>
          </a:xfrm>
          <a:prstGeom prst="rect">
            <a:avLst/>
          </a:prstGeom>
          <a:noFill/>
          <a:ln>
            <a:noFill/>
          </a:ln>
        </p:spPr>
        <p:txBody>
          <a:bodyPr/>
          <a:p>
            <a:pPr algn="ctr">
              <a:lnSpc>
                <a:spcPct val="100000"/>
              </a:lnSpc>
            </a:pPr>
            <a:r>
              <a:rPr b="1" lang="en-US" sz="4200" spc="-1" strike="noStrike">
                <a:solidFill>
                  <a:srgbClr val="ebebeb"/>
                </a:solidFill>
                <a:uFill>
                  <a:solidFill>
                    <a:srgbClr val="ffffff"/>
                  </a:solidFill>
                </a:uFill>
                <a:latin typeface="Century Gothic"/>
              </a:rPr>
              <a:t>Literature Survey</a:t>
            </a:r>
            <a:endParaRPr b="0" lang="en-US" sz="1800" spc="-1" strike="noStrike">
              <a:solidFill>
                <a:srgbClr val="ffffff"/>
              </a:solidFill>
              <a:uFill>
                <a:solidFill>
                  <a:srgbClr val="ffffff"/>
                </a:solidFill>
              </a:uFill>
              <a:latin typeface="Century Gothic"/>
            </a:endParaRPr>
          </a:p>
        </p:txBody>
      </p:sp>
      <p:sp>
        <p:nvSpPr>
          <p:cNvPr id="97" name="TextShape 2"/>
          <p:cNvSpPr txBox="1"/>
          <p:nvPr/>
        </p:nvSpPr>
        <p:spPr>
          <a:xfrm>
            <a:off x="1103400" y="1364040"/>
            <a:ext cx="8946360" cy="1873440"/>
          </a:xfrm>
          <a:prstGeom prst="rect">
            <a:avLst/>
          </a:prstGeom>
          <a:noFill/>
          <a:ln>
            <a:noFill/>
          </a:ln>
        </p:spPr>
        <p:txBody>
          <a:bodyPr/>
          <a:p>
            <a:pPr marL="343080" indent="-342720">
              <a:lnSpc>
                <a:spcPct val="100000"/>
              </a:lnSpc>
              <a:buClr>
                <a:srgbClr val="8ad0d6"/>
              </a:buClr>
              <a:buSzPct val="80000"/>
              <a:buFont typeface="Wingdings" charset="2"/>
              <a:buChar char=""/>
            </a:pPr>
            <a:r>
              <a:rPr b="1" lang="en-US" sz="2000" spc="-1" strike="noStrike">
                <a:solidFill>
                  <a:srgbClr val="ffffff"/>
                </a:solidFill>
                <a:uFill>
                  <a:solidFill>
                    <a:srgbClr val="ffffff"/>
                  </a:solidFill>
                </a:uFill>
                <a:latin typeface="Century Gothic"/>
              </a:rPr>
              <a:t>Naïve String Matching Algorithm:</a:t>
            </a:r>
            <a:endParaRPr b="0" lang="en-US" sz="2000" spc="-1" strike="noStrike">
              <a:solidFill>
                <a:srgbClr val="ffffff"/>
              </a:solidFill>
              <a:uFill>
                <a:solidFill>
                  <a:srgbClr val="ffffff"/>
                </a:solidFill>
              </a:uFill>
              <a:latin typeface="Century Gothic"/>
            </a:endParaRPr>
          </a:p>
          <a:p>
            <a:pPr lvl="1" marL="743040" indent="-285480">
              <a:lnSpc>
                <a:spcPct val="100000"/>
              </a:lnSpc>
              <a:buClr>
                <a:srgbClr val="8ad0d6"/>
              </a:buClr>
              <a:buSzPct val="80000"/>
              <a:buFont typeface="Wingdings" charset="2"/>
              <a:buChar char=""/>
            </a:pPr>
            <a:r>
              <a:rPr b="1" lang="en-US" sz="1800" spc="-1" strike="noStrike">
                <a:solidFill>
                  <a:srgbClr val="ffffff"/>
                </a:solidFill>
                <a:uFill>
                  <a:solidFill>
                    <a:srgbClr val="ffffff"/>
                  </a:solidFill>
                </a:uFill>
                <a:latin typeface="Century Gothic"/>
              </a:rPr>
              <a:t>Time complexity: </a:t>
            </a:r>
            <a:r>
              <a:rPr b="0" lang="en-US" sz="1800" spc="-1" strike="noStrike">
                <a:solidFill>
                  <a:srgbClr val="ffffff"/>
                </a:solidFill>
                <a:uFill>
                  <a:solidFill>
                    <a:srgbClr val="ffffff"/>
                  </a:solidFill>
                </a:uFill>
                <a:latin typeface="Century Gothic"/>
              </a:rPr>
              <a:t>O(m*n)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n: length of gene sequence;</a:t>
            </a:r>
            <a:endParaRPr b="0" lang="en-US" sz="1600" spc="-1" strike="noStrike">
              <a:solidFill>
                <a:srgbClr val="ffffff"/>
              </a:solidFill>
              <a:uFill>
                <a:solidFill>
                  <a:srgbClr val="ffffff"/>
                </a:solidFill>
              </a:uFill>
              <a:latin typeface="Century Gothic"/>
            </a:endParaRPr>
          </a:p>
          <a:p>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m: length of  pattern</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endParaRPr b="0" lang="en-US" sz="2000" spc="-1" strike="noStrike">
              <a:solidFill>
                <a:srgbClr val="ffffff"/>
              </a:solidFill>
              <a:uFill>
                <a:solidFill>
                  <a:srgbClr val="ffffff"/>
                </a:solidFill>
              </a:uFill>
              <a:latin typeface="Century Gothic"/>
            </a:endParaRPr>
          </a:p>
        </p:txBody>
      </p:sp>
      <p:sp>
        <p:nvSpPr>
          <p:cNvPr id="98" name="CustomShape 3"/>
          <p:cNvSpPr/>
          <p:nvPr/>
        </p:nvSpPr>
        <p:spPr>
          <a:xfrm>
            <a:off x="1103400" y="2881440"/>
            <a:ext cx="9404280" cy="2010600"/>
          </a:xfrm>
          <a:prstGeom prst="rect">
            <a:avLst/>
          </a:prstGeom>
          <a:noFill/>
          <a:ln>
            <a:noFill/>
          </a:ln>
        </p:spPr>
        <p:style>
          <a:lnRef idx="0"/>
          <a:fillRef idx="0"/>
          <a:effectRef idx="0"/>
          <a:fontRef idx="minor"/>
        </p:style>
        <p:txBody>
          <a:bodyPr lIns="90000" rIns="90000" tIns="45000" bIns="45000"/>
          <a:p>
            <a:pPr marL="285840" indent="-285480">
              <a:lnSpc>
                <a:spcPct val="100000"/>
              </a:lnSpc>
              <a:buClr>
                <a:srgbClr val="ffffff"/>
              </a:buClr>
              <a:buFont typeface="Wingdings" charset="2"/>
              <a:buChar char=""/>
            </a:pPr>
            <a:r>
              <a:rPr b="1" lang="en-IN" sz="1800" spc="-1" strike="noStrike">
                <a:solidFill>
                  <a:srgbClr val="ffffff"/>
                </a:solidFill>
                <a:uFill>
                  <a:solidFill>
                    <a:srgbClr val="ffffff"/>
                  </a:solidFill>
                </a:uFill>
                <a:latin typeface="Century Gothic"/>
              </a:rPr>
              <a:t>Finite State Machine:</a:t>
            </a:r>
            <a:endParaRPr b="0" lang="en-IN" sz="1800" spc="-1" strike="noStrike">
              <a:solidFill>
                <a:srgbClr val="000000"/>
              </a:solidFill>
              <a:uFill>
                <a:solidFill>
                  <a:srgbClr val="ffffff"/>
                </a:solidFill>
              </a:uFill>
              <a:latin typeface="Arial"/>
            </a:endParaRPr>
          </a:p>
          <a:p>
            <a:pPr lvl="1" marL="743040" indent="-285480">
              <a:lnSpc>
                <a:spcPct val="100000"/>
              </a:lnSpc>
              <a:buClr>
                <a:srgbClr val="ffffff"/>
              </a:buClr>
              <a:buFont typeface="Wingdings" charset="2"/>
              <a:buChar char=""/>
            </a:pPr>
            <a:r>
              <a:rPr b="1" lang="en-IN" sz="1800" spc="-1" strike="noStrike">
                <a:solidFill>
                  <a:srgbClr val="ffffff"/>
                </a:solidFill>
                <a:uFill>
                  <a:solidFill>
                    <a:srgbClr val="ffffff"/>
                  </a:solidFill>
                </a:uFill>
                <a:latin typeface="Century Gothic"/>
              </a:rPr>
              <a:t>Time complexity</a:t>
            </a:r>
            <a:r>
              <a:rPr b="0" lang="en-IN" sz="1800" spc="-1" strike="noStrike">
                <a:solidFill>
                  <a:srgbClr val="ffffff"/>
                </a:solidFill>
                <a:uFill>
                  <a:solidFill>
                    <a:srgbClr val="ffffff"/>
                  </a:solidFill>
                </a:uFill>
                <a:latin typeface="Century Gothic"/>
              </a:rPr>
              <a:t>:  Preprocessing: O(m^3*c)   </a:t>
            </a:r>
            <a:r>
              <a:rPr b="0" lang="en-IN" sz="1800" spc="-1" strike="noStrike">
                <a:solidFill>
                  <a:srgbClr val="ffffff"/>
                </a:solidFill>
                <a:uFill>
                  <a:solidFill>
                    <a:srgbClr val="ffffff"/>
                  </a:solidFill>
                </a:uFill>
                <a:latin typeface="Century Gothic"/>
              </a:rPr>
              <a:t>	</a:t>
            </a:r>
            <a:endParaRPr b="0" lang="en-IN" sz="1800" spc="-1" strike="noStrike">
              <a:solidFill>
                <a:srgbClr val="000000"/>
              </a:solidFill>
              <a:uFill>
                <a:solidFill>
                  <a:srgbClr val="ffffff"/>
                </a:solidFill>
              </a:uFill>
              <a:latin typeface="Arial"/>
            </a:endParaRPr>
          </a:p>
          <a:p>
            <a:pPr marL="1371600">
              <a:lnSpc>
                <a:spcPct val="100000"/>
              </a:lnSpc>
            </a:pP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Searching: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O(n)</a:t>
            </a:r>
            <a:endParaRPr b="0" lang="en-IN" sz="1800" spc="-1" strike="noStrike">
              <a:solidFill>
                <a:srgbClr val="000000"/>
              </a:solidFill>
              <a:uFill>
                <a:solidFill>
                  <a:srgbClr val="ffffff"/>
                </a:solidFill>
              </a:uFill>
              <a:latin typeface="Arial"/>
            </a:endParaRPr>
          </a:p>
          <a:p>
            <a:pPr marL="457200">
              <a:lnSpc>
                <a:spcPct val="100000"/>
              </a:lnSpc>
            </a:pP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c: number of characters in text and pattern</a:t>
            </a:r>
            <a:endParaRPr b="0" lang="en-IN" sz="1800" spc="-1" strike="noStrike">
              <a:solidFill>
                <a:srgbClr val="000000"/>
              </a:solidFill>
              <a:uFill>
                <a:solidFill>
                  <a:srgbClr val="ffffff"/>
                </a:solidFill>
              </a:uFill>
              <a:latin typeface="Arial"/>
            </a:endParaRPr>
          </a:p>
          <a:p>
            <a:pPr marL="457200">
              <a:lnSpc>
                <a:spcPct val="100000"/>
              </a:lnSpc>
            </a:pP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n: length of gene sequence;</a:t>
            </a:r>
            <a:endParaRPr b="0" lang="en-IN" sz="1800" spc="-1" strike="noStrike">
              <a:solidFill>
                <a:srgbClr val="000000"/>
              </a:solidFill>
              <a:uFill>
                <a:solidFill>
                  <a:srgbClr val="ffffff"/>
                </a:solidFill>
              </a:uFill>
              <a:latin typeface="Arial"/>
            </a:endParaRPr>
          </a:p>
          <a:p>
            <a:pPr marL="457200">
              <a:lnSpc>
                <a:spcPct val="100000"/>
              </a:lnSpc>
            </a:pP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m: length of longest pattern</a:t>
            </a:r>
            <a:endParaRPr b="0" lang="en-IN" sz="1800" spc="-1" strike="noStrike">
              <a:solidFill>
                <a:srgbClr val="000000"/>
              </a:solidFill>
              <a:uFill>
                <a:solidFill>
                  <a:srgbClr val="ffffff"/>
                </a:solidFill>
              </a:uFill>
              <a:latin typeface="Arial"/>
            </a:endParaRPr>
          </a:p>
          <a:p>
            <a:pPr marL="457200">
              <a:lnSpc>
                <a:spcPct val="100000"/>
              </a:lnSpc>
            </a:pP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endParaRPr b="0" lang="en-IN" sz="1800" spc="-1" strike="noStrike">
              <a:solidFill>
                <a:srgbClr val="000000"/>
              </a:solidFill>
              <a:uFill>
                <a:solidFill>
                  <a:srgbClr val="ffffff"/>
                </a:solidFill>
              </a:uFill>
              <a:latin typeface="Arial"/>
            </a:endParaRPr>
          </a:p>
        </p:txBody>
      </p:sp>
      <p:sp>
        <p:nvSpPr>
          <p:cNvPr id="99" name="CustomShape 4"/>
          <p:cNvSpPr/>
          <p:nvPr/>
        </p:nvSpPr>
        <p:spPr>
          <a:xfrm>
            <a:off x="1103400" y="4755240"/>
            <a:ext cx="8946360" cy="1461240"/>
          </a:xfrm>
          <a:prstGeom prst="rect">
            <a:avLst/>
          </a:prstGeom>
          <a:noFill/>
          <a:ln>
            <a:noFill/>
          </a:ln>
        </p:spPr>
        <p:style>
          <a:lnRef idx="0"/>
          <a:fillRef idx="0"/>
          <a:effectRef idx="0"/>
          <a:fontRef idx="minor"/>
        </p:style>
        <p:txBody>
          <a:bodyPr lIns="90000" rIns="90000" tIns="45000" bIns="45000"/>
          <a:p>
            <a:pPr marL="285840" indent="-285480">
              <a:lnSpc>
                <a:spcPct val="100000"/>
              </a:lnSpc>
              <a:buClr>
                <a:srgbClr val="ffffff"/>
              </a:buClr>
              <a:buFont typeface="Wingdings" charset="2"/>
              <a:buChar char=""/>
            </a:pPr>
            <a:r>
              <a:rPr b="1" lang="en-IN" sz="1800" spc="-1" strike="noStrike">
                <a:solidFill>
                  <a:srgbClr val="ffffff"/>
                </a:solidFill>
                <a:uFill>
                  <a:solidFill>
                    <a:srgbClr val="ffffff"/>
                  </a:solidFill>
                </a:uFill>
                <a:latin typeface="Century Gothic"/>
              </a:rPr>
              <a:t>Rabin Karp Algorithm:</a:t>
            </a:r>
            <a:endParaRPr b="0" lang="en-IN" sz="1800" spc="-1" strike="noStrike">
              <a:solidFill>
                <a:srgbClr val="000000"/>
              </a:solidFill>
              <a:uFill>
                <a:solidFill>
                  <a:srgbClr val="ffffff"/>
                </a:solidFill>
              </a:uFill>
              <a:latin typeface="Arial"/>
            </a:endParaRPr>
          </a:p>
          <a:p>
            <a:pPr lvl="1" marL="743040" indent="-285480">
              <a:lnSpc>
                <a:spcPct val="100000"/>
              </a:lnSpc>
              <a:buClr>
                <a:srgbClr val="ffffff"/>
              </a:buClr>
              <a:buFont typeface="Wingdings" charset="2"/>
              <a:buChar char=""/>
            </a:pPr>
            <a:r>
              <a:rPr b="1" lang="en-IN" sz="1800" spc="-1" strike="noStrike">
                <a:solidFill>
                  <a:srgbClr val="ffffff"/>
                </a:solidFill>
                <a:uFill>
                  <a:solidFill>
                    <a:srgbClr val="ffffff"/>
                  </a:solidFill>
                </a:uFill>
                <a:latin typeface="Century Gothic"/>
              </a:rPr>
              <a:t>Time complexity: </a:t>
            </a:r>
            <a:r>
              <a:rPr b="1"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average</a:t>
            </a:r>
            <a:r>
              <a:rPr b="1"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O(m+n)</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n: length of longest pattern</a:t>
            </a:r>
            <a:endParaRPr b="0" lang="en-IN" sz="1800" spc="-1" strike="noStrike">
              <a:solidFill>
                <a:srgbClr val="000000"/>
              </a:solidFill>
              <a:uFill>
                <a:solidFill>
                  <a:srgbClr val="ffffff"/>
                </a:solidFill>
              </a:uFill>
              <a:latin typeface="Arial"/>
            </a:endParaRPr>
          </a:p>
          <a:p>
            <a:pPr marL="457200">
              <a:lnSpc>
                <a:spcPct val="100000"/>
              </a:lnSpc>
            </a:pP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worst case: O(m*n)</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m: length of gene sequence;</a:t>
            </a:r>
            <a:endParaRPr b="0" lang="en-IN" sz="1800" spc="-1" strike="noStrike">
              <a:solidFill>
                <a:srgbClr val="000000"/>
              </a:solidFill>
              <a:uFill>
                <a:solidFill>
                  <a:srgbClr val="ffffff"/>
                </a:solidFill>
              </a:uFill>
              <a:latin typeface="Arial"/>
            </a:endParaRPr>
          </a:p>
          <a:p>
            <a:pPr marL="457200">
              <a:lnSpc>
                <a:spcPct val="100000"/>
              </a:lnSpc>
            </a:pP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r>
              <a:rPr b="0" lang="en-IN" sz="1800" spc="-1" strike="noStrike">
                <a:solidFill>
                  <a:srgbClr val="ffffff"/>
                </a:solidFill>
                <a:uFill>
                  <a:solidFill>
                    <a:srgbClr val="ffffff"/>
                  </a:solidFill>
                </a:uFill>
                <a:latin typeface="Century Gothic"/>
              </a:rPr>
              <a:t> </a:t>
            </a:r>
            <a:endParaRPr b="0" lang="en-IN" sz="1800" spc="-1" strike="noStrike">
              <a:solidFill>
                <a:srgbClr val="000000"/>
              </a:solidFill>
              <a:uFill>
                <a:solidFill>
                  <a:srgbClr val="ffffff"/>
                </a:solidFill>
              </a:uFill>
              <a:latin typeface="Arial"/>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extShape 1"/>
          <p:cNvSpPr txBox="1"/>
          <p:nvPr/>
        </p:nvSpPr>
        <p:spPr>
          <a:xfrm>
            <a:off x="646200" y="452880"/>
            <a:ext cx="9404280" cy="1400040"/>
          </a:xfrm>
          <a:prstGeom prst="rect">
            <a:avLst/>
          </a:prstGeom>
          <a:noFill/>
          <a:ln>
            <a:noFill/>
          </a:ln>
        </p:spPr>
        <p:txBody>
          <a:bodyPr/>
          <a:p>
            <a:pPr algn="ctr">
              <a:lnSpc>
                <a:spcPct val="100000"/>
              </a:lnSpc>
            </a:pPr>
            <a:r>
              <a:rPr b="1" lang="en-US" sz="3600" spc="-1" strike="noStrike">
                <a:solidFill>
                  <a:srgbClr val="ebebeb"/>
                </a:solidFill>
                <a:uFill>
                  <a:solidFill>
                    <a:srgbClr val="ffffff"/>
                  </a:solidFill>
                </a:uFill>
                <a:latin typeface="Century Gothic"/>
              </a:rPr>
              <a:t>Single Pattern Matching</a:t>
            </a:r>
            <a:r>
              <a:rPr b="1" lang="en-US" sz="3600" spc="-1" strike="noStrike">
                <a:solidFill>
                  <a:srgbClr val="ebebeb"/>
                </a:solidFill>
                <a:uFill>
                  <a:solidFill>
                    <a:srgbClr val="ffffff"/>
                  </a:solidFill>
                </a:uFill>
                <a:latin typeface="Century Gothic"/>
              </a:rPr>
              <a:t>
</a:t>
            </a:r>
            <a:r>
              <a:rPr b="1" lang="en-US" sz="3600" spc="-1" strike="noStrike">
                <a:solidFill>
                  <a:srgbClr val="ebebeb"/>
                </a:solidFill>
                <a:uFill>
                  <a:solidFill>
                    <a:srgbClr val="ffffff"/>
                  </a:solidFill>
                </a:uFill>
                <a:latin typeface="Century Gothic"/>
              </a:rPr>
              <a:t>Knuth Morris Pratt – KMP algorithm</a:t>
            </a:r>
            <a:endParaRPr b="0" lang="en-US" sz="3600" spc="-1" strike="noStrike">
              <a:solidFill>
                <a:srgbClr val="ffffff"/>
              </a:solidFill>
              <a:uFill>
                <a:solidFill>
                  <a:srgbClr val="ffffff"/>
                </a:solidFill>
              </a:uFill>
              <a:latin typeface="Century Gothic"/>
            </a:endParaRPr>
          </a:p>
        </p:txBody>
      </p:sp>
      <p:sp>
        <p:nvSpPr>
          <p:cNvPr id="101" name="TextShape 2"/>
          <p:cNvSpPr txBox="1"/>
          <p:nvPr/>
        </p:nvSpPr>
        <p:spPr>
          <a:xfrm>
            <a:off x="1103400" y="2053080"/>
            <a:ext cx="8946360" cy="464724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We construct an array containing the length of longest common prefix and suffixes for all the values in a pattern.</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Whenever a mismatch occurs rather than going to the start of the pattern we start matching from the end of common prefix.</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Preprocessing: Compute the longest common prefix and suffix array.</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Main step:</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Iterate through the gene sequence with the pattern.</a:t>
            </a: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a:p>
            <a:pPr lvl="1" marL="743040" indent="-285480">
              <a:lnSpc>
                <a:spcPct val="100000"/>
              </a:lnSpc>
              <a:buClr>
                <a:srgbClr val="8ad0d6"/>
              </a:buClr>
              <a:buSzPct val="80000"/>
              <a:buFont typeface="Wingdings 3" charset="2"/>
              <a:buChar char=""/>
            </a:pPr>
            <a:r>
              <a:rPr b="0" lang="en-US" sz="1800" spc="-1" strike="noStrike">
                <a:solidFill>
                  <a:srgbClr val="ffffff"/>
                </a:solidFill>
                <a:uFill>
                  <a:solidFill>
                    <a:srgbClr val="ffffff"/>
                  </a:solidFill>
                </a:uFill>
                <a:latin typeface="Century Gothic"/>
              </a:rPr>
              <a:t>Time Complexity: O(n+m)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n: length of gene sequence;</a:t>
            </a:r>
            <a:endParaRPr b="0" lang="en-US" sz="1600" spc="-1" strike="noStrike">
              <a:solidFill>
                <a:srgbClr val="ffffff"/>
              </a:solidFill>
              <a:uFill>
                <a:solidFill>
                  <a:srgbClr val="ffffff"/>
                </a:solidFill>
              </a:uFill>
              <a:latin typeface="Century Gothic"/>
            </a:endParaRPr>
          </a:p>
          <a:p>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m: length of longest pattern</a:t>
            </a:r>
            <a:endParaRPr b="0" lang="en-US" sz="2000" spc="-1" strike="noStrike">
              <a:solidFill>
                <a:srgbClr val="ffffff"/>
              </a:solidFill>
              <a:uFill>
                <a:solidFill>
                  <a:srgbClr val="ffffff"/>
                </a:solidFill>
              </a:uFill>
              <a:latin typeface="Century Gothic"/>
            </a:endParaRPr>
          </a:p>
          <a:p>
            <a:r>
              <a:rPr b="0" lang="en-US" sz="1800" spc="-1" strike="noStrike">
                <a:solidFill>
                  <a:srgbClr val="ffffff"/>
                </a:solidFill>
                <a:uFill>
                  <a:solidFill>
                    <a:srgbClr val="ffffff"/>
                  </a:solidFill>
                </a:uFill>
                <a:latin typeface="Century Gothic"/>
              </a:rPr>
              <a:t>Example: txt[]: AAAAABAABA</a:t>
            </a:r>
            <a:endParaRPr b="0" lang="en-US" sz="2000" spc="-1" strike="noStrike">
              <a:solidFill>
                <a:srgbClr val="ffffff"/>
              </a:solidFill>
              <a:uFill>
                <a:solidFill>
                  <a:srgbClr val="ffffff"/>
                </a:solidFill>
              </a:uFill>
              <a:latin typeface="Century Gothic"/>
            </a:endParaRPr>
          </a:p>
          <a:p>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pat[]: AAAA</a:t>
            </a:r>
            <a:endParaRPr b="0" lang="en-US" sz="2000" spc="-1" strike="noStrike">
              <a:solidFill>
                <a:srgbClr val="ffffff"/>
              </a:solidFill>
              <a:uFill>
                <a:solidFill>
                  <a:srgbClr val="ffffff"/>
                </a:solidFill>
              </a:uFill>
              <a:latin typeface="Century Gothic"/>
            </a:endParaRPr>
          </a:p>
          <a:p>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lps[]: {0,1,2,3}</a:t>
            </a:r>
            <a:endParaRPr b="0" lang="en-US" sz="2000" spc="-1" strike="noStrike">
              <a:solidFill>
                <a:srgbClr val="ffffff"/>
              </a:solidFill>
              <a:uFill>
                <a:solidFill>
                  <a:srgbClr val="ffffff"/>
                </a:solidFill>
              </a:uFill>
              <a:latin typeface="Century Gothic"/>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TextShape 1"/>
          <p:cNvSpPr txBox="1"/>
          <p:nvPr/>
        </p:nvSpPr>
        <p:spPr>
          <a:xfrm>
            <a:off x="646200" y="452880"/>
            <a:ext cx="9404280" cy="866160"/>
          </a:xfrm>
          <a:prstGeom prst="rect">
            <a:avLst/>
          </a:prstGeom>
          <a:noFill/>
          <a:ln>
            <a:noFill/>
          </a:ln>
        </p:spPr>
        <p:txBody>
          <a:bodyPr/>
          <a:p>
            <a:pPr algn="ctr">
              <a:lnSpc>
                <a:spcPct val="100000"/>
              </a:lnSpc>
            </a:pPr>
            <a:r>
              <a:rPr b="1" lang="en-US" sz="3600" spc="-1" strike="noStrike">
                <a:solidFill>
                  <a:srgbClr val="ebebeb"/>
                </a:solidFill>
                <a:uFill>
                  <a:solidFill>
                    <a:srgbClr val="ffffff"/>
                  </a:solidFill>
                </a:uFill>
                <a:latin typeface="Century Gothic"/>
              </a:rPr>
              <a:t>Multiple pattern String matching</a:t>
            </a:r>
            <a:endParaRPr b="0" lang="en-US" sz="3600" spc="-1" strike="noStrike">
              <a:solidFill>
                <a:srgbClr val="ffffff"/>
              </a:solidFill>
              <a:uFill>
                <a:solidFill>
                  <a:srgbClr val="ffffff"/>
                </a:solidFill>
              </a:uFill>
              <a:latin typeface="Century Gothic"/>
            </a:endParaRPr>
          </a:p>
        </p:txBody>
      </p:sp>
      <p:sp>
        <p:nvSpPr>
          <p:cNvPr id="103" name="TextShape 2"/>
          <p:cNvSpPr txBox="1"/>
          <p:nvPr/>
        </p:nvSpPr>
        <p:spPr>
          <a:xfrm>
            <a:off x="1103400" y="1544040"/>
            <a:ext cx="8946360" cy="470412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When multiple patterns are given {he, she , his, hers} and we need to do string matching on the given text.</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KMP algorithm constructs the LPS array for every pattern and hence the resulting time complexity is:</a:t>
            </a:r>
            <a:endParaRPr b="0" lang="en-US" sz="2000" spc="-1" strike="noStrike">
              <a:solidFill>
                <a:srgbClr val="ffffff"/>
              </a:solidFill>
              <a:uFill>
                <a:solidFill>
                  <a:srgbClr val="ffffff"/>
                </a:solidFill>
              </a:uFill>
              <a:latin typeface="Century Gothic"/>
            </a:endParaRPr>
          </a:p>
          <a:p>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Time complexity: O(k*(n+m)) </a:t>
            </a:r>
            <a:endParaRPr b="0" lang="en-US" sz="2000" spc="-1" strike="noStrike">
              <a:solidFill>
                <a:srgbClr val="ffffff"/>
              </a:solidFill>
              <a:uFill>
                <a:solidFill>
                  <a:srgbClr val="ffffff"/>
                </a:solidFill>
              </a:uFill>
              <a:latin typeface="Century Gothic"/>
            </a:endParaRPr>
          </a:p>
          <a:p>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k: number of patterns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n: length of gene sequence</a:t>
            </a:r>
            <a:endParaRPr b="0" lang="en-US" sz="2000" spc="-1" strike="noStrike">
              <a:solidFill>
                <a:srgbClr val="ffffff"/>
              </a:solidFill>
              <a:uFill>
                <a:solidFill>
                  <a:srgbClr val="ffffff"/>
                </a:solidFill>
              </a:uFill>
              <a:latin typeface="Century Gothic"/>
            </a:endParaRPr>
          </a:p>
          <a:p>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 </a:t>
            </a:r>
            <a:r>
              <a:rPr b="0" lang="en-US" sz="1800" spc="-1" strike="noStrike">
                <a:solidFill>
                  <a:srgbClr val="ffffff"/>
                </a:solidFill>
                <a:uFill>
                  <a:solidFill>
                    <a:srgbClr val="ffffff"/>
                  </a:solidFill>
                </a:uFill>
                <a:latin typeface="Century Gothic"/>
              </a:rPr>
              <a:t>m: length of longest pattern</a:t>
            </a:r>
            <a:endParaRPr b="0" lang="en-US" sz="2000" spc="-1" strike="noStrike">
              <a:solidFill>
                <a:srgbClr val="ffffff"/>
              </a:solidFill>
              <a:uFill>
                <a:solidFill>
                  <a:srgbClr val="ffffff"/>
                </a:solidFill>
              </a:uFill>
              <a:latin typeface="Century Gothic"/>
            </a:endParaRPr>
          </a:p>
          <a:p>
            <a:endParaRPr b="0" lang="en-US" sz="2000" spc="-1" strike="noStrike">
              <a:solidFill>
                <a:srgbClr val="ffffff"/>
              </a:solidFill>
              <a:uFill>
                <a:solidFill>
                  <a:srgbClr val="ffffff"/>
                </a:solidFill>
              </a:uFill>
              <a:latin typeface="Century Gothic"/>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TextShape 1"/>
          <p:cNvSpPr txBox="1"/>
          <p:nvPr/>
        </p:nvSpPr>
        <p:spPr>
          <a:xfrm>
            <a:off x="646200" y="452880"/>
            <a:ext cx="9404280" cy="911160"/>
          </a:xfrm>
          <a:prstGeom prst="rect">
            <a:avLst/>
          </a:prstGeom>
          <a:noFill/>
          <a:ln>
            <a:noFill/>
          </a:ln>
        </p:spPr>
        <p:txBody>
          <a:bodyPr/>
          <a:p>
            <a:pPr algn="ctr">
              <a:lnSpc>
                <a:spcPct val="100000"/>
              </a:lnSpc>
            </a:pPr>
            <a:r>
              <a:rPr b="1" lang="en-US" sz="4200" spc="-1" strike="noStrike">
                <a:solidFill>
                  <a:srgbClr val="ebebeb"/>
                </a:solidFill>
                <a:uFill>
                  <a:solidFill>
                    <a:srgbClr val="ffffff"/>
                  </a:solidFill>
                </a:uFill>
                <a:latin typeface="Century Gothic"/>
              </a:rPr>
              <a:t>Aho-Corasick Algorithm</a:t>
            </a:r>
            <a:endParaRPr b="0" lang="en-US" sz="1800" spc="-1" strike="noStrike">
              <a:solidFill>
                <a:srgbClr val="ffffff"/>
              </a:solidFill>
              <a:uFill>
                <a:solidFill>
                  <a:srgbClr val="ffffff"/>
                </a:solidFill>
              </a:uFill>
              <a:latin typeface="Century Gothic"/>
            </a:endParaRPr>
          </a:p>
        </p:txBody>
      </p:sp>
      <p:sp>
        <p:nvSpPr>
          <p:cNvPr id="105" name="TextShape 2"/>
          <p:cNvSpPr txBox="1"/>
          <p:nvPr/>
        </p:nvSpPr>
        <p:spPr>
          <a:xfrm>
            <a:off x="1103400" y="1364040"/>
            <a:ext cx="8946360" cy="4883760"/>
          </a:xfrm>
          <a:prstGeom prst="rect">
            <a:avLst/>
          </a:prstGeom>
          <a:noFill/>
          <a:ln>
            <a:noFill/>
          </a:ln>
        </p:spPr>
        <p:txBody>
          <a:bodyPr/>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Aho Corasick Algorithm constructs a trie on the given patterns and then constructs a finite automata on trie.</a:t>
            </a: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Then the finite automata is used to evaluate the the gene  sequence and find patterns inside it.</a:t>
            </a:r>
            <a:endParaRPr b="0" lang="en-US" sz="2000" spc="-1" strike="noStrike">
              <a:solidFill>
                <a:srgbClr val="ffffff"/>
              </a:solidFill>
              <a:uFill>
                <a:solidFill>
                  <a:srgbClr val="ffffff"/>
                </a:solidFill>
              </a:uFill>
              <a:latin typeface="Century Gothic"/>
            </a:endParaRPr>
          </a:p>
          <a:p>
            <a:pPr>
              <a:lnSpc>
                <a:spcPct val="100000"/>
              </a:lnSpc>
            </a:pPr>
            <a:endParaRPr b="0" lang="en-US" sz="2000" spc="-1" strike="noStrike">
              <a:solidFill>
                <a:srgbClr val="ffffff"/>
              </a:solidFill>
              <a:uFill>
                <a:solidFill>
                  <a:srgbClr val="ffffff"/>
                </a:solidFill>
              </a:uFill>
              <a:latin typeface="Century Gothic"/>
            </a:endParaRPr>
          </a:p>
          <a:p>
            <a:pPr marL="343080" indent="-342720">
              <a:lnSpc>
                <a:spcPct val="100000"/>
              </a:lnSpc>
              <a:buClr>
                <a:srgbClr val="8ad0d6"/>
              </a:buClr>
              <a:buSzPct val="80000"/>
              <a:buFont typeface="Wingdings 3" charset="2"/>
              <a:buChar char=""/>
            </a:pPr>
            <a:r>
              <a:rPr b="0" lang="en-US" sz="2000" spc="-1" strike="noStrike">
                <a:solidFill>
                  <a:srgbClr val="ffffff"/>
                </a:solidFill>
                <a:uFill>
                  <a:solidFill>
                    <a:srgbClr val="ffffff"/>
                  </a:solidFill>
                </a:uFill>
                <a:latin typeface="Century Gothic"/>
              </a:rPr>
              <a:t>Time Complexity:  O(n + m + k)</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n:length of gene sequence</a:t>
            </a:r>
            <a:endParaRPr b="0" lang="en-US" sz="2000" spc="-1" strike="noStrike">
              <a:solidFill>
                <a:srgbClr val="ffffff"/>
              </a:solidFill>
              <a:uFill>
                <a:solidFill>
                  <a:srgbClr val="ffffff"/>
                </a:solidFill>
              </a:uFill>
              <a:latin typeface="Century Gothic"/>
            </a:endParaRPr>
          </a:p>
          <a:p>
            <a:pPr>
              <a:lnSpc>
                <a:spcPct val="100000"/>
              </a:lnSpc>
            </a:pP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m:total number of characters in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all patterns</a:t>
            </a:r>
            <a:endParaRPr b="0" lang="en-US" sz="2000" spc="-1" strike="noStrike">
              <a:solidFill>
                <a:srgbClr val="ffffff"/>
              </a:solidFill>
              <a:uFill>
                <a:solidFill>
                  <a:srgbClr val="ffffff"/>
                </a:solidFill>
              </a:uFill>
              <a:latin typeface="Century Gothic"/>
            </a:endParaRPr>
          </a:p>
          <a:p>
            <a:pPr>
              <a:lnSpc>
                <a:spcPct val="100000"/>
              </a:lnSpc>
            </a:pP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k: number of occurrences of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	</a:t>
            </a:r>
            <a:r>
              <a:rPr b="0" lang="en-US" sz="2000" spc="-1" strike="noStrike">
                <a:solidFill>
                  <a:srgbClr val="ffffff"/>
                </a:solidFill>
                <a:uFill>
                  <a:solidFill>
                    <a:srgbClr val="ffffff"/>
                  </a:solidFill>
                </a:uFill>
                <a:latin typeface="Century Gothic"/>
              </a:rPr>
              <a:t>patterns in the sequence </a:t>
            </a:r>
            <a:endParaRPr b="0" lang="en-US" sz="2000" spc="-1" strike="noStrike">
              <a:solidFill>
                <a:srgbClr val="ffffff"/>
              </a:solidFill>
              <a:uFill>
                <a:solidFill>
                  <a:srgbClr val="ffffff"/>
                </a:solidFill>
              </a:uFill>
              <a:latin typeface="Century Gothic"/>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6" name="Content Placeholder 4" descr=""/>
          <p:cNvPicPr/>
          <p:nvPr/>
        </p:nvPicPr>
        <p:blipFill>
          <a:blip r:embed="rId1"/>
          <a:stretch/>
        </p:blipFill>
        <p:spPr>
          <a:xfrm>
            <a:off x="646200" y="1157040"/>
            <a:ext cx="4275720" cy="2466360"/>
          </a:xfrm>
          <a:prstGeom prst="rect">
            <a:avLst/>
          </a:prstGeom>
          <a:ln>
            <a:noFill/>
          </a:ln>
        </p:spPr>
      </p:pic>
      <p:pic>
        <p:nvPicPr>
          <p:cNvPr id="107" name="Picture 6" descr=""/>
          <p:cNvPicPr/>
          <p:nvPr/>
        </p:nvPicPr>
        <p:blipFill>
          <a:blip r:embed="rId2"/>
          <a:stretch/>
        </p:blipFill>
        <p:spPr>
          <a:xfrm>
            <a:off x="646200" y="3858120"/>
            <a:ext cx="4275720" cy="2805480"/>
          </a:xfrm>
          <a:prstGeom prst="rect">
            <a:avLst/>
          </a:prstGeom>
          <a:ln>
            <a:noFill/>
          </a:ln>
        </p:spPr>
      </p:pic>
      <p:sp>
        <p:nvSpPr>
          <p:cNvPr id="108" name="CustomShape 1"/>
          <p:cNvSpPr/>
          <p:nvPr/>
        </p:nvSpPr>
        <p:spPr>
          <a:xfrm>
            <a:off x="1454040" y="225000"/>
            <a:ext cx="8214120" cy="760680"/>
          </a:xfrm>
          <a:prstGeom prst="rect">
            <a:avLst/>
          </a:prstGeom>
          <a:noFill/>
          <a:ln>
            <a:noFill/>
          </a:ln>
        </p:spPr>
        <p:style>
          <a:lnRef idx="0"/>
          <a:fillRef idx="0"/>
          <a:effectRef idx="0"/>
          <a:fontRef idx="minor"/>
        </p:style>
        <p:txBody>
          <a:bodyPr lIns="90000" rIns="90000" tIns="45000" bIns="45000"/>
          <a:p>
            <a:pPr algn="ctr">
              <a:lnSpc>
                <a:spcPct val="100000"/>
              </a:lnSpc>
            </a:pPr>
            <a:r>
              <a:rPr b="1" lang="en-IN" sz="4400" spc="-1" strike="noStrike">
                <a:solidFill>
                  <a:srgbClr val="ffffff"/>
                </a:solidFill>
                <a:uFill>
                  <a:solidFill>
                    <a:srgbClr val="ffffff"/>
                  </a:solidFill>
                </a:uFill>
                <a:latin typeface="Century Gothic"/>
              </a:rPr>
              <a:t>Pre Processing</a:t>
            </a:r>
            <a:endParaRPr b="0" lang="en-IN" sz="1800" spc="-1" strike="noStrike">
              <a:solidFill>
                <a:srgbClr val="000000"/>
              </a:solidFill>
              <a:uFill>
                <a:solidFill>
                  <a:srgbClr val="ffffff"/>
                </a:solidFill>
              </a:uFill>
              <a:latin typeface="Arial"/>
            </a:endParaRPr>
          </a:p>
        </p:txBody>
      </p:sp>
      <p:sp>
        <p:nvSpPr>
          <p:cNvPr id="109" name="CustomShape 2"/>
          <p:cNvSpPr/>
          <p:nvPr/>
        </p:nvSpPr>
        <p:spPr>
          <a:xfrm>
            <a:off x="5201640" y="1157040"/>
            <a:ext cx="5111280" cy="4470120"/>
          </a:xfrm>
          <a:prstGeom prst="rect">
            <a:avLst/>
          </a:prstGeom>
          <a:noFill/>
          <a:ln>
            <a:noFill/>
          </a:ln>
        </p:spPr>
        <p:style>
          <a:lnRef idx="0"/>
          <a:fillRef idx="0"/>
          <a:effectRef idx="0"/>
          <a:fontRef idx="minor"/>
        </p:style>
        <p:txBody>
          <a:bodyPr lIns="90000" rIns="90000" tIns="45000" bIns="45000"/>
          <a:p>
            <a:pPr>
              <a:lnSpc>
                <a:spcPct val="100000"/>
              </a:lnSpc>
            </a:pPr>
            <a:r>
              <a:rPr b="1" lang="en-IN" sz="1600" spc="-1" strike="noStrike">
                <a:solidFill>
                  <a:srgbClr val="ffffff"/>
                </a:solidFill>
                <a:uFill>
                  <a:solidFill>
                    <a:srgbClr val="ffffff"/>
                  </a:solidFill>
                </a:uFill>
                <a:latin typeface="Century Gothic"/>
              </a:rPr>
              <a:t>Go To :   </a:t>
            </a:r>
            <a:r>
              <a:rPr b="0" lang="en-IN" sz="1600" spc="-1" strike="noStrike">
                <a:solidFill>
                  <a:srgbClr val="ffffff"/>
                </a:solidFill>
                <a:uFill>
                  <a:solidFill>
                    <a:srgbClr val="ffffff"/>
                  </a:solidFill>
                </a:uFill>
                <a:latin typeface="Century Gothic"/>
              </a:rPr>
              <a:t>This function simply follows edges</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of Trie of all words in arr[]. It is</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represented as 2D array g[][] where</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we store next state for current state </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and character.</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ffffff"/>
                </a:solidFill>
                <a:uFill>
                  <a:solidFill>
                    <a:srgbClr val="ffffff"/>
                  </a:solidFill>
                </a:uFill>
                <a:latin typeface="Century Gothic"/>
              </a:rPr>
              <a:t>Failure : </a:t>
            </a:r>
            <a:r>
              <a:rPr b="0" lang="en-IN" sz="1600" spc="-1" strike="noStrike">
                <a:solidFill>
                  <a:srgbClr val="ffffff"/>
                </a:solidFill>
                <a:uFill>
                  <a:solidFill>
                    <a:srgbClr val="ffffff"/>
                  </a:solidFill>
                </a:uFill>
                <a:latin typeface="Century Gothic"/>
              </a:rPr>
              <a:t>This function stores all edges that are</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followed when current character doesn't</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have edge in Trie.  It is represented as</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1D array f[] where we store next state for</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current state. </a:t>
            </a:r>
            <a:endParaRPr b="0" lang="en-IN" sz="1800" spc="-1" strike="noStrike">
              <a:solidFill>
                <a:srgbClr val="000000"/>
              </a:solidFill>
              <a:uFill>
                <a:solidFill>
                  <a:srgbClr val="ffffff"/>
                </a:solidFill>
              </a:uFill>
              <a:latin typeface="Arial"/>
            </a:endParaRPr>
          </a:p>
          <a:p>
            <a:pPr>
              <a:lnSpc>
                <a:spcPct val="100000"/>
              </a:lnSpc>
            </a:pPr>
            <a:endParaRPr b="0" lang="en-IN" sz="1800" spc="-1" strike="noStrike">
              <a:solidFill>
                <a:srgbClr val="000000"/>
              </a:solidFill>
              <a:uFill>
                <a:solidFill>
                  <a:srgbClr val="ffffff"/>
                </a:solidFill>
              </a:uFill>
              <a:latin typeface="Arial"/>
            </a:endParaRPr>
          </a:p>
          <a:p>
            <a:pPr>
              <a:lnSpc>
                <a:spcPct val="100000"/>
              </a:lnSpc>
            </a:pPr>
            <a:r>
              <a:rPr b="1" lang="en-IN" sz="1600" spc="-1" strike="noStrike">
                <a:solidFill>
                  <a:srgbClr val="ffffff"/>
                </a:solidFill>
                <a:uFill>
                  <a:solidFill>
                    <a:srgbClr val="ffffff"/>
                  </a:solidFill>
                </a:uFill>
                <a:latin typeface="Century Gothic"/>
              </a:rPr>
              <a:t>Output :  </a:t>
            </a:r>
            <a:r>
              <a:rPr b="0" lang="en-IN" sz="1600" spc="-1" strike="noStrike">
                <a:solidFill>
                  <a:srgbClr val="ffffff"/>
                </a:solidFill>
                <a:uFill>
                  <a:solidFill>
                    <a:srgbClr val="ffffff"/>
                  </a:solidFill>
                </a:uFill>
                <a:latin typeface="Century Gothic"/>
              </a:rPr>
              <a:t>Stores indexes of all words that end at </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current state. It is represented as 1D </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array o[] where we store indexes</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of all matching words as a bitmap for </a:t>
            </a:r>
            <a:endParaRPr b="0" lang="en-IN" sz="1800" spc="-1" strike="noStrike">
              <a:solidFill>
                <a:srgbClr val="000000"/>
              </a:solidFill>
              <a:uFill>
                <a:solidFill>
                  <a:srgbClr val="ffffff"/>
                </a:solidFill>
              </a:uFill>
              <a:latin typeface="Arial"/>
            </a:endParaRPr>
          </a:p>
          <a:p>
            <a:pPr>
              <a:lnSpc>
                <a:spcPct val="100000"/>
              </a:lnSpc>
            </a:pPr>
            <a:r>
              <a:rPr b="0" lang="en-IN" sz="1600" spc="-1" strike="noStrike">
                <a:solidFill>
                  <a:srgbClr val="ffffff"/>
                </a:solidFill>
                <a:uFill>
                  <a:solidFill>
                    <a:srgbClr val="ffffff"/>
                  </a:solidFill>
                </a:uFill>
                <a:latin typeface="Century Gothic"/>
              </a:rPr>
              <a:t>          </a:t>
            </a:r>
            <a:r>
              <a:rPr b="0" lang="en-IN" sz="1600" spc="-1" strike="noStrike">
                <a:solidFill>
                  <a:srgbClr val="ffffff"/>
                </a:solidFill>
                <a:uFill>
                  <a:solidFill>
                    <a:srgbClr val="ffffff"/>
                  </a:solidFill>
                </a:uFill>
                <a:latin typeface="Century Gothic"/>
              </a:rPr>
              <a:t>current state.</a:t>
            </a:r>
            <a:endParaRPr b="0" lang="en-IN" sz="1800" spc="-1" strike="noStrike">
              <a:solidFill>
                <a:srgbClr val="000000"/>
              </a:solidFill>
              <a:uFill>
                <a:solidFill>
                  <a:srgbClr val="ffffff"/>
                </a:solidFill>
              </a:uFill>
              <a:latin typeface="Arial"/>
            </a:endParaRPr>
          </a:p>
        </p:txBody>
      </p:sp>
      <p:sp>
        <p:nvSpPr>
          <p:cNvPr id="110" name="CustomShape 3"/>
          <p:cNvSpPr/>
          <p:nvPr/>
        </p:nvSpPr>
        <p:spPr>
          <a:xfrm>
            <a:off x="5036760" y="5435280"/>
            <a:ext cx="5111280" cy="1187640"/>
          </a:xfrm>
          <a:prstGeom prst="rect">
            <a:avLst/>
          </a:prstGeom>
          <a:noFill/>
          <a:ln>
            <a:noFill/>
          </a:ln>
        </p:spPr>
        <p:style>
          <a:lnRef idx="0"/>
          <a:fillRef idx="0"/>
          <a:effectRef idx="0"/>
          <a:fontRef idx="minor"/>
        </p:style>
        <p:txBody>
          <a:bodyPr lIns="90000" rIns="90000" tIns="45000" bIns="45000"/>
          <a:p>
            <a:pPr>
              <a:lnSpc>
                <a:spcPct val="100000"/>
              </a:lnSpc>
            </a:pPr>
            <a:r>
              <a:rPr b="0" lang="en-IN" sz="1800" spc="-1" strike="noStrike">
                <a:solidFill>
                  <a:srgbClr val="ffffff"/>
                </a:solidFill>
                <a:uFill>
                  <a:solidFill>
                    <a:srgbClr val="ffffff"/>
                  </a:solidFill>
                </a:uFill>
                <a:latin typeface="Century Gothic"/>
              </a:rPr>
              <a:t>For the failure function we use breadth first search to find the longest common prefix and suffix and compute which state to drop to.</a:t>
            </a:r>
            <a:endParaRPr b="0" lang="en-IN" sz="1800" spc="-1" strike="noStrike">
              <a:solidFill>
                <a:srgbClr val="000000"/>
              </a:solidFill>
              <a:uFill>
                <a:solidFill>
                  <a:srgbClr val="ffffff"/>
                </a:solidFill>
              </a:uFill>
              <a:latin typeface="Arial"/>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1" name="" descr=""/>
          <p:cNvPicPr/>
          <p:nvPr/>
        </p:nvPicPr>
        <p:blipFill>
          <a:blip r:embed="rId1"/>
          <a:stretch/>
        </p:blipFill>
        <p:spPr>
          <a:xfrm>
            <a:off x="216000" y="1296000"/>
            <a:ext cx="4695480" cy="4676400"/>
          </a:xfrm>
          <a:prstGeom prst="rect">
            <a:avLst/>
          </a:prstGeom>
          <a:ln>
            <a:noFill/>
          </a:ln>
        </p:spPr>
      </p:pic>
      <p:pic>
        <p:nvPicPr>
          <p:cNvPr id="112" name="" descr=""/>
          <p:cNvPicPr/>
          <p:nvPr/>
        </p:nvPicPr>
        <p:blipFill>
          <a:blip r:embed="rId2"/>
          <a:stretch/>
        </p:blipFill>
        <p:spPr>
          <a:xfrm>
            <a:off x="5040000" y="216000"/>
            <a:ext cx="4943160" cy="6609960"/>
          </a:xfrm>
          <a:prstGeom prst="rect">
            <a:avLst/>
          </a:prstGeom>
          <a:ln>
            <a:noFill/>
          </a:ln>
        </p:spPr>
      </p:pic>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Ion</Template>
  <TotalTime>244</TotalTime>
  <Application>LibreOffice/5.1.6.2$Linux_X86_64 LibreOffice_project/10m0$Build-2</Application>
  <Words>670</Words>
  <Paragraphs>97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2018-04-04T09:26:33Z</dcterms:created>
  <dc:creator>karthik</dc:creator>
  <dc:description/>
  <dc:language>en-IN</dc:language>
  <cp:lastModifiedBy/>
  <dcterms:modified xsi:type="dcterms:W3CDTF">2018-04-05T17:38:41Z</dcterms:modified>
  <cp:revision>17</cp:revision>
  <dc:subject/>
  <dc:title>Improved Single and Multiple String Matching Algorithms</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11</vt:i4>
  </property>
</Properties>
</file>